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20" r:id="rId2"/>
  </p:sldMasterIdLst>
  <p:notesMasterIdLst>
    <p:notesMasterId r:id="rId17"/>
  </p:notesMasterIdLst>
  <p:sldIdLst>
    <p:sldId id="394" r:id="rId3"/>
    <p:sldId id="673" r:id="rId4"/>
    <p:sldId id="677" r:id="rId5"/>
    <p:sldId id="687" r:id="rId6"/>
    <p:sldId id="679" r:id="rId7"/>
    <p:sldId id="678" r:id="rId8"/>
    <p:sldId id="672" r:id="rId9"/>
    <p:sldId id="676" r:id="rId10"/>
    <p:sldId id="675" r:id="rId11"/>
    <p:sldId id="680" r:id="rId12"/>
    <p:sldId id="685" r:id="rId13"/>
    <p:sldId id="674" r:id="rId14"/>
    <p:sldId id="686" r:id="rId15"/>
    <p:sldId id="6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Nichols" initials="JN" lastIdx="1" clrIdx="0">
    <p:extLst>
      <p:ext uri="{19B8F6BF-5375-455C-9EA6-DF929625EA0E}">
        <p15:presenceInfo xmlns:p15="http://schemas.microsoft.com/office/powerpoint/2012/main" userId="S::jnichols@thejacobsonlawgroup.com::83f0c590-a4ad-404d-929f-92ad0d6cf090" providerId="AD"/>
      </p:ext>
    </p:extLst>
  </p:cmAuthor>
  <p:cmAuthor id="2" name="Caitrin McCarron Shuy" initials="CMS" lastIdx="2" clrIdx="1">
    <p:extLst>
      <p:ext uri="{19B8F6BF-5375-455C-9EA6-DF929625EA0E}">
        <p15:presenceInfo xmlns:p15="http://schemas.microsoft.com/office/powerpoint/2012/main" userId="Caitrin McCarron Shu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90" autoAdjust="0"/>
    <p:restoredTop sz="69429" autoAdjust="0"/>
  </p:normalViewPr>
  <p:slideViewPr>
    <p:cSldViewPr snapToGrid="0">
      <p:cViewPr varScale="1">
        <p:scale>
          <a:sx n="51" d="100"/>
          <a:sy n="51" d="100"/>
        </p:scale>
        <p:origin x="1208" y="48"/>
      </p:cViewPr>
      <p:guideLst/>
    </p:cSldViewPr>
  </p:slideViewPr>
  <p:notesTextViewPr>
    <p:cViewPr>
      <p:scale>
        <a:sx n="1" d="1"/>
        <a:sy n="1" d="1"/>
      </p:scale>
      <p:origin x="0" y="0"/>
    </p:cViewPr>
  </p:notesTextViewPr>
  <p:notesViewPr>
    <p:cSldViewPr snapToGrid="0">
      <p:cViewPr varScale="1">
        <p:scale>
          <a:sx n="66" d="100"/>
          <a:sy n="66" d="100"/>
        </p:scale>
        <p:origin x="3134"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Provider Tax Cap for States with Medicaid Expansion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Provider Tax Cap for States with Med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2026</c:v>
                </c:pt>
                <c:pt idx="1">
                  <c:v>2027</c:v>
                </c:pt>
                <c:pt idx="2">
                  <c:v>2028</c:v>
                </c:pt>
                <c:pt idx="3">
                  <c:v>2029</c:v>
                </c:pt>
                <c:pt idx="4">
                  <c:v>2030</c:v>
                </c:pt>
                <c:pt idx="5">
                  <c:v>2031</c:v>
                </c:pt>
              </c:numCache>
            </c:numRef>
          </c:cat>
          <c:val>
            <c:numRef>
              <c:f>Sheet1!$B$2:$B$7</c:f>
              <c:numCache>
                <c:formatCode>0.00%</c:formatCode>
                <c:ptCount val="6"/>
                <c:pt idx="0" formatCode="0%">
                  <c:v>0.06</c:v>
                </c:pt>
                <c:pt idx="1">
                  <c:v>5.5E-2</c:v>
                </c:pt>
                <c:pt idx="2" formatCode="0%">
                  <c:v>0.05</c:v>
                </c:pt>
                <c:pt idx="3">
                  <c:v>4.4999999999999998E-2</c:v>
                </c:pt>
                <c:pt idx="4" formatCode="0%">
                  <c:v>0.04</c:v>
                </c:pt>
                <c:pt idx="5">
                  <c:v>3.5000000000000003E-2</c:v>
                </c:pt>
              </c:numCache>
            </c:numRef>
          </c:val>
          <c:extLst>
            <c:ext xmlns:c16="http://schemas.microsoft.com/office/drawing/2014/chart" uri="{C3380CC4-5D6E-409C-BE32-E72D297353CC}">
              <c16:uniqueId val="{00000000-94B4-4FAE-ACFC-AA92BE2F840F}"/>
            </c:ext>
          </c:extLst>
        </c:ser>
        <c:dLbls>
          <c:dLblPos val="outEnd"/>
          <c:showLegendKey val="0"/>
          <c:showVal val="1"/>
          <c:showCatName val="0"/>
          <c:showSerName val="0"/>
          <c:showPercent val="0"/>
          <c:showBubbleSize val="0"/>
        </c:dLbls>
        <c:gapWidth val="219"/>
        <c:overlap val="-27"/>
        <c:axId val="1683516015"/>
        <c:axId val="1683528911"/>
      </c:barChart>
      <c:catAx>
        <c:axId val="1683516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3528911"/>
        <c:crosses val="autoZero"/>
        <c:auto val="1"/>
        <c:lblAlgn val="ctr"/>
        <c:lblOffset val="100"/>
        <c:noMultiLvlLbl val="0"/>
      </c:catAx>
      <c:valAx>
        <c:axId val="1683528911"/>
        <c:scaling>
          <c:orientation val="minMax"/>
          <c:max val="6.0000000000000012E-2"/>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835160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A4B34F-2258-4037-A833-6D996098AFED}" type="doc">
      <dgm:prSet loTypeId="urn:microsoft.com/office/officeart/2005/8/layout/chart3" loCatId="relationship" qsTypeId="urn:microsoft.com/office/officeart/2005/8/quickstyle/simple1" qsCatId="simple" csTypeId="urn:microsoft.com/office/officeart/2005/8/colors/accent0_3" csCatId="mainScheme" phldr="1"/>
      <dgm:spPr/>
    </dgm:pt>
    <dgm:pt modelId="{5D5BA34E-F44E-4EE6-A3EA-AFD23B0BA162}">
      <dgm:prSet phldrT="[Text]"/>
      <dgm:spPr/>
      <dgm:t>
        <a:bodyPr/>
        <a:lstStyle/>
        <a:p>
          <a:r>
            <a:rPr lang="en-US" dirty="0"/>
            <a:t>Federal Funds</a:t>
          </a:r>
        </a:p>
      </dgm:t>
    </dgm:pt>
    <dgm:pt modelId="{F8825991-7732-466C-9DBF-42E947DABEE0}" type="parTrans" cxnId="{1F545606-DDB8-4898-8457-F00477232127}">
      <dgm:prSet/>
      <dgm:spPr/>
      <dgm:t>
        <a:bodyPr/>
        <a:lstStyle/>
        <a:p>
          <a:endParaRPr lang="en-US"/>
        </a:p>
      </dgm:t>
    </dgm:pt>
    <dgm:pt modelId="{B85BAFB2-0AB3-4AD0-85D4-36EB15B697D7}" type="sibTrans" cxnId="{1F545606-DDB8-4898-8457-F00477232127}">
      <dgm:prSet/>
      <dgm:spPr/>
      <dgm:t>
        <a:bodyPr/>
        <a:lstStyle/>
        <a:p>
          <a:endParaRPr lang="en-US"/>
        </a:p>
      </dgm:t>
    </dgm:pt>
    <dgm:pt modelId="{8236AE8E-5A46-4CDC-BDBB-6FCCC94ADDA1}">
      <dgm:prSet phldrT="[Text]"/>
      <dgm:spPr/>
      <dgm:t>
        <a:bodyPr/>
        <a:lstStyle/>
        <a:p>
          <a:r>
            <a:rPr lang="en-US" dirty="0"/>
            <a:t>State Funds</a:t>
          </a:r>
        </a:p>
      </dgm:t>
    </dgm:pt>
    <dgm:pt modelId="{FB7F5B7D-C983-4600-9CA8-7563AD44029A}" type="parTrans" cxnId="{46B84928-2E5F-4818-921E-F1336BBFE08A}">
      <dgm:prSet/>
      <dgm:spPr/>
      <dgm:t>
        <a:bodyPr/>
        <a:lstStyle/>
        <a:p>
          <a:endParaRPr lang="en-US"/>
        </a:p>
      </dgm:t>
    </dgm:pt>
    <dgm:pt modelId="{F613F58A-1897-4535-B9B2-6F8B62BB19E7}" type="sibTrans" cxnId="{46B84928-2E5F-4818-921E-F1336BBFE08A}">
      <dgm:prSet/>
      <dgm:spPr/>
      <dgm:t>
        <a:bodyPr/>
        <a:lstStyle/>
        <a:p>
          <a:endParaRPr lang="en-US"/>
        </a:p>
      </dgm:t>
    </dgm:pt>
    <dgm:pt modelId="{FCF1FE7E-D0C6-4667-8BE2-AFBEACBC5C31}">
      <dgm:prSet phldrT="[Text]"/>
      <dgm:spPr/>
      <dgm:t>
        <a:bodyPr/>
        <a:lstStyle/>
        <a:p>
          <a:r>
            <a:rPr lang="en-US" dirty="0"/>
            <a:t>Provider Taxes</a:t>
          </a:r>
        </a:p>
      </dgm:t>
    </dgm:pt>
    <dgm:pt modelId="{DD3D00CA-1BEE-4F98-A710-3AB6B0BBEE94}" type="sibTrans" cxnId="{83F2C6D2-78F3-428F-BC7F-060137D9944F}">
      <dgm:prSet/>
      <dgm:spPr/>
      <dgm:t>
        <a:bodyPr/>
        <a:lstStyle/>
        <a:p>
          <a:endParaRPr lang="en-US"/>
        </a:p>
      </dgm:t>
    </dgm:pt>
    <dgm:pt modelId="{0A99A7FA-053C-4381-BBA7-5D6C8F991458}" type="parTrans" cxnId="{83F2C6D2-78F3-428F-BC7F-060137D9944F}">
      <dgm:prSet/>
      <dgm:spPr/>
      <dgm:t>
        <a:bodyPr/>
        <a:lstStyle/>
        <a:p>
          <a:endParaRPr lang="en-US"/>
        </a:p>
      </dgm:t>
    </dgm:pt>
    <dgm:pt modelId="{303B7A66-1702-4449-A94D-059C9F0F5D9E}" type="pres">
      <dgm:prSet presAssocID="{21A4B34F-2258-4037-A833-6D996098AFED}" presName="compositeShape" presStyleCnt="0">
        <dgm:presLayoutVars>
          <dgm:chMax val="7"/>
          <dgm:dir/>
          <dgm:resizeHandles val="exact"/>
        </dgm:presLayoutVars>
      </dgm:prSet>
      <dgm:spPr/>
    </dgm:pt>
    <dgm:pt modelId="{CC445751-DA3D-41BE-926A-0E841BE87DC9}" type="pres">
      <dgm:prSet presAssocID="{21A4B34F-2258-4037-A833-6D996098AFED}" presName="wedge1" presStyleLbl="node1" presStyleIdx="0" presStyleCnt="3"/>
      <dgm:spPr/>
    </dgm:pt>
    <dgm:pt modelId="{5BDA4F3C-E6EB-41A3-87C1-CD7E98F0DEBB}" type="pres">
      <dgm:prSet presAssocID="{21A4B34F-2258-4037-A833-6D996098AFED}" presName="wedge1Tx" presStyleLbl="node1" presStyleIdx="0" presStyleCnt="3">
        <dgm:presLayoutVars>
          <dgm:chMax val="0"/>
          <dgm:chPref val="0"/>
          <dgm:bulletEnabled val="1"/>
        </dgm:presLayoutVars>
      </dgm:prSet>
      <dgm:spPr/>
    </dgm:pt>
    <dgm:pt modelId="{661FF2FA-F8CA-40E3-B70A-BC04D498A5D1}" type="pres">
      <dgm:prSet presAssocID="{21A4B34F-2258-4037-A833-6D996098AFED}" presName="wedge2" presStyleLbl="node1" presStyleIdx="1" presStyleCnt="3"/>
      <dgm:spPr/>
    </dgm:pt>
    <dgm:pt modelId="{7D10EB6D-F756-4ECF-9B7D-5E6496250FA8}" type="pres">
      <dgm:prSet presAssocID="{21A4B34F-2258-4037-A833-6D996098AFED}" presName="wedge2Tx" presStyleLbl="node1" presStyleIdx="1" presStyleCnt="3">
        <dgm:presLayoutVars>
          <dgm:chMax val="0"/>
          <dgm:chPref val="0"/>
          <dgm:bulletEnabled val="1"/>
        </dgm:presLayoutVars>
      </dgm:prSet>
      <dgm:spPr/>
    </dgm:pt>
    <dgm:pt modelId="{2E781B66-EAA8-45C5-978C-49292B7DC5B5}" type="pres">
      <dgm:prSet presAssocID="{21A4B34F-2258-4037-A833-6D996098AFED}" presName="wedge3" presStyleLbl="node1" presStyleIdx="2" presStyleCnt="3"/>
      <dgm:spPr/>
    </dgm:pt>
    <dgm:pt modelId="{5D5BC802-E1A6-45D2-954A-8723C8E5D7EA}" type="pres">
      <dgm:prSet presAssocID="{21A4B34F-2258-4037-A833-6D996098AFED}" presName="wedge3Tx" presStyleLbl="node1" presStyleIdx="2" presStyleCnt="3">
        <dgm:presLayoutVars>
          <dgm:chMax val="0"/>
          <dgm:chPref val="0"/>
          <dgm:bulletEnabled val="1"/>
        </dgm:presLayoutVars>
      </dgm:prSet>
      <dgm:spPr/>
    </dgm:pt>
  </dgm:ptLst>
  <dgm:cxnLst>
    <dgm:cxn modelId="{1F545606-DDB8-4898-8457-F00477232127}" srcId="{21A4B34F-2258-4037-A833-6D996098AFED}" destId="{5D5BA34E-F44E-4EE6-A3EA-AFD23B0BA162}" srcOrd="1" destOrd="0" parTransId="{F8825991-7732-466C-9DBF-42E947DABEE0}" sibTransId="{B85BAFB2-0AB3-4AD0-85D4-36EB15B697D7}"/>
    <dgm:cxn modelId="{19827608-2DE9-4448-B9C6-E4305A0DC342}" type="presOf" srcId="{21A4B34F-2258-4037-A833-6D996098AFED}" destId="{303B7A66-1702-4449-A94D-059C9F0F5D9E}" srcOrd="0" destOrd="0" presId="urn:microsoft.com/office/officeart/2005/8/layout/chart3"/>
    <dgm:cxn modelId="{C128F21A-2DC6-4C61-B47B-FC18F527593F}" type="presOf" srcId="{5D5BA34E-F44E-4EE6-A3EA-AFD23B0BA162}" destId="{661FF2FA-F8CA-40E3-B70A-BC04D498A5D1}" srcOrd="0" destOrd="0" presId="urn:microsoft.com/office/officeart/2005/8/layout/chart3"/>
    <dgm:cxn modelId="{46B84928-2E5F-4818-921E-F1336BBFE08A}" srcId="{21A4B34F-2258-4037-A833-6D996098AFED}" destId="{8236AE8E-5A46-4CDC-BDBB-6FCCC94ADDA1}" srcOrd="2" destOrd="0" parTransId="{FB7F5B7D-C983-4600-9CA8-7563AD44029A}" sibTransId="{F613F58A-1897-4535-B9B2-6F8B62BB19E7}"/>
    <dgm:cxn modelId="{38ACA767-3F01-48CD-BFE6-6797C96015BF}" type="presOf" srcId="{5D5BA34E-F44E-4EE6-A3EA-AFD23B0BA162}" destId="{7D10EB6D-F756-4ECF-9B7D-5E6496250FA8}" srcOrd="1" destOrd="0" presId="urn:microsoft.com/office/officeart/2005/8/layout/chart3"/>
    <dgm:cxn modelId="{95490995-47C2-4ED5-82AD-99CED2F43C9C}" type="presOf" srcId="{8236AE8E-5A46-4CDC-BDBB-6FCCC94ADDA1}" destId="{5D5BC802-E1A6-45D2-954A-8723C8E5D7EA}" srcOrd="1" destOrd="0" presId="urn:microsoft.com/office/officeart/2005/8/layout/chart3"/>
    <dgm:cxn modelId="{CF9EE39D-A637-49C6-BAE2-E53A85ECC6D2}" type="presOf" srcId="{FCF1FE7E-D0C6-4667-8BE2-AFBEACBC5C31}" destId="{5BDA4F3C-E6EB-41A3-87C1-CD7E98F0DEBB}" srcOrd="1" destOrd="0" presId="urn:microsoft.com/office/officeart/2005/8/layout/chart3"/>
    <dgm:cxn modelId="{5E7390B0-F8C4-44BB-AA58-2E0BB1D225B6}" type="presOf" srcId="{8236AE8E-5A46-4CDC-BDBB-6FCCC94ADDA1}" destId="{2E781B66-EAA8-45C5-978C-49292B7DC5B5}" srcOrd="0" destOrd="0" presId="urn:microsoft.com/office/officeart/2005/8/layout/chart3"/>
    <dgm:cxn modelId="{83F2C6D2-78F3-428F-BC7F-060137D9944F}" srcId="{21A4B34F-2258-4037-A833-6D996098AFED}" destId="{FCF1FE7E-D0C6-4667-8BE2-AFBEACBC5C31}" srcOrd="0" destOrd="0" parTransId="{0A99A7FA-053C-4381-BBA7-5D6C8F991458}" sibTransId="{DD3D00CA-1BEE-4F98-A710-3AB6B0BBEE94}"/>
    <dgm:cxn modelId="{B01AC0F4-E05D-4F45-899B-387724299833}" type="presOf" srcId="{FCF1FE7E-D0C6-4667-8BE2-AFBEACBC5C31}" destId="{CC445751-DA3D-41BE-926A-0E841BE87DC9}" srcOrd="0" destOrd="0" presId="urn:microsoft.com/office/officeart/2005/8/layout/chart3"/>
    <dgm:cxn modelId="{D2C92D2A-4659-4FDA-B66C-C5C4DC300545}" type="presParOf" srcId="{303B7A66-1702-4449-A94D-059C9F0F5D9E}" destId="{CC445751-DA3D-41BE-926A-0E841BE87DC9}" srcOrd="0" destOrd="0" presId="urn:microsoft.com/office/officeart/2005/8/layout/chart3"/>
    <dgm:cxn modelId="{6C0533D5-2CF4-43E8-8787-2E2D84E0270E}" type="presParOf" srcId="{303B7A66-1702-4449-A94D-059C9F0F5D9E}" destId="{5BDA4F3C-E6EB-41A3-87C1-CD7E98F0DEBB}" srcOrd="1" destOrd="0" presId="urn:microsoft.com/office/officeart/2005/8/layout/chart3"/>
    <dgm:cxn modelId="{89B3F1F4-A9A7-4FE6-8171-0E4B51D5A4D9}" type="presParOf" srcId="{303B7A66-1702-4449-A94D-059C9F0F5D9E}" destId="{661FF2FA-F8CA-40E3-B70A-BC04D498A5D1}" srcOrd="2" destOrd="0" presId="urn:microsoft.com/office/officeart/2005/8/layout/chart3"/>
    <dgm:cxn modelId="{BD7B1D3B-AEF5-437E-91E3-D6998ED206EE}" type="presParOf" srcId="{303B7A66-1702-4449-A94D-059C9F0F5D9E}" destId="{7D10EB6D-F756-4ECF-9B7D-5E6496250FA8}" srcOrd="3" destOrd="0" presId="urn:microsoft.com/office/officeart/2005/8/layout/chart3"/>
    <dgm:cxn modelId="{AA7CE7C1-F0F7-4CDC-A518-02379B24991F}" type="presParOf" srcId="{303B7A66-1702-4449-A94D-059C9F0F5D9E}" destId="{2E781B66-EAA8-45C5-978C-49292B7DC5B5}" srcOrd="4" destOrd="0" presId="urn:microsoft.com/office/officeart/2005/8/layout/chart3"/>
    <dgm:cxn modelId="{5B311BD6-BB6A-4F4C-BF5D-20767FEF64CF}" type="presParOf" srcId="{303B7A66-1702-4449-A94D-059C9F0F5D9E}" destId="{5D5BC802-E1A6-45D2-954A-8723C8E5D7EA}"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A4B34F-2258-4037-A833-6D996098AFED}" type="doc">
      <dgm:prSet loTypeId="urn:microsoft.com/office/officeart/2005/8/layout/chart3" loCatId="relationship" qsTypeId="urn:microsoft.com/office/officeart/2005/8/quickstyle/simple1" qsCatId="simple" csTypeId="urn:microsoft.com/office/officeart/2005/8/colors/accent0_3" csCatId="mainScheme" phldr="1"/>
      <dgm:spPr/>
    </dgm:pt>
    <dgm:pt modelId="{5D5BA34E-F44E-4EE6-A3EA-AFD23B0BA162}">
      <dgm:prSet phldrT="[Text]"/>
      <dgm:spPr/>
      <dgm:t>
        <a:bodyPr/>
        <a:lstStyle/>
        <a:p>
          <a:r>
            <a:rPr lang="en-US" dirty="0"/>
            <a:t>Federal Funds</a:t>
          </a:r>
        </a:p>
      </dgm:t>
    </dgm:pt>
    <dgm:pt modelId="{F8825991-7732-466C-9DBF-42E947DABEE0}" type="parTrans" cxnId="{1F545606-DDB8-4898-8457-F00477232127}">
      <dgm:prSet/>
      <dgm:spPr/>
      <dgm:t>
        <a:bodyPr/>
        <a:lstStyle/>
        <a:p>
          <a:endParaRPr lang="en-US"/>
        </a:p>
      </dgm:t>
    </dgm:pt>
    <dgm:pt modelId="{B85BAFB2-0AB3-4AD0-85D4-36EB15B697D7}" type="sibTrans" cxnId="{1F545606-DDB8-4898-8457-F00477232127}">
      <dgm:prSet/>
      <dgm:spPr/>
      <dgm:t>
        <a:bodyPr/>
        <a:lstStyle/>
        <a:p>
          <a:endParaRPr lang="en-US"/>
        </a:p>
      </dgm:t>
    </dgm:pt>
    <dgm:pt modelId="{8236AE8E-5A46-4CDC-BDBB-6FCCC94ADDA1}">
      <dgm:prSet phldrT="[Text]"/>
      <dgm:spPr/>
      <dgm:t>
        <a:bodyPr/>
        <a:lstStyle/>
        <a:p>
          <a:r>
            <a:rPr lang="en-US" dirty="0"/>
            <a:t>State Funds</a:t>
          </a:r>
        </a:p>
      </dgm:t>
    </dgm:pt>
    <dgm:pt modelId="{FB7F5B7D-C983-4600-9CA8-7563AD44029A}" type="parTrans" cxnId="{46B84928-2E5F-4818-921E-F1336BBFE08A}">
      <dgm:prSet/>
      <dgm:spPr/>
      <dgm:t>
        <a:bodyPr/>
        <a:lstStyle/>
        <a:p>
          <a:endParaRPr lang="en-US"/>
        </a:p>
      </dgm:t>
    </dgm:pt>
    <dgm:pt modelId="{F613F58A-1897-4535-B9B2-6F8B62BB19E7}" type="sibTrans" cxnId="{46B84928-2E5F-4818-921E-F1336BBFE08A}">
      <dgm:prSet/>
      <dgm:spPr/>
      <dgm:t>
        <a:bodyPr/>
        <a:lstStyle/>
        <a:p>
          <a:endParaRPr lang="en-US"/>
        </a:p>
      </dgm:t>
    </dgm:pt>
    <dgm:pt modelId="{FCF1FE7E-D0C6-4667-8BE2-AFBEACBC5C31}">
      <dgm:prSet phldrT="[Text]"/>
      <dgm:spPr>
        <a:solidFill>
          <a:schemeClr val="tx2">
            <a:lumMod val="20000"/>
            <a:lumOff val="80000"/>
          </a:schemeClr>
        </a:solidFill>
      </dgm:spPr>
      <dgm:t>
        <a:bodyPr/>
        <a:lstStyle/>
        <a:p>
          <a:r>
            <a:rPr lang="en-US" dirty="0"/>
            <a:t>Provider Taxes</a:t>
          </a:r>
        </a:p>
      </dgm:t>
    </dgm:pt>
    <dgm:pt modelId="{DD3D00CA-1BEE-4F98-A710-3AB6B0BBEE94}" type="sibTrans" cxnId="{83F2C6D2-78F3-428F-BC7F-060137D9944F}">
      <dgm:prSet/>
      <dgm:spPr/>
      <dgm:t>
        <a:bodyPr/>
        <a:lstStyle/>
        <a:p>
          <a:endParaRPr lang="en-US"/>
        </a:p>
      </dgm:t>
    </dgm:pt>
    <dgm:pt modelId="{0A99A7FA-053C-4381-BBA7-5D6C8F991458}" type="parTrans" cxnId="{83F2C6D2-78F3-428F-BC7F-060137D9944F}">
      <dgm:prSet/>
      <dgm:spPr/>
      <dgm:t>
        <a:bodyPr/>
        <a:lstStyle/>
        <a:p>
          <a:endParaRPr lang="en-US"/>
        </a:p>
      </dgm:t>
    </dgm:pt>
    <dgm:pt modelId="{303B7A66-1702-4449-A94D-059C9F0F5D9E}" type="pres">
      <dgm:prSet presAssocID="{21A4B34F-2258-4037-A833-6D996098AFED}" presName="compositeShape" presStyleCnt="0">
        <dgm:presLayoutVars>
          <dgm:chMax val="7"/>
          <dgm:dir/>
          <dgm:resizeHandles val="exact"/>
        </dgm:presLayoutVars>
      </dgm:prSet>
      <dgm:spPr/>
    </dgm:pt>
    <dgm:pt modelId="{CC445751-DA3D-41BE-926A-0E841BE87DC9}" type="pres">
      <dgm:prSet presAssocID="{21A4B34F-2258-4037-A833-6D996098AFED}" presName="wedge1" presStyleLbl="node1" presStyleIdx="0" presStyleCnt="3"/>
      <dgm:spPr/>
    </dgm:pt>
    <dgm:pt modelId="{5BDA4F3C-E6EB-41A3-87C1-CD7E98F0DEBB}" type="pres">
      <dgm:prSet presAssocID="{21A4B34F-2258-4037-A833-6D996098AFED}" presName="wedge1Tx" presStyleLbl="node1" presStyleIdx="0" presStyleCnt="3">
        <dgm:presLayoutVars>
          <dgm:chMax val="0"/>
          <dgm:chPref val="0"/>
          <dgm:bulletEnabled val="1"/>
        </dgm:presLayoutVars>
      </dgm:prSet>
      <dgm:spPr/>
    </dgm:pt>
    <dgm:pt modelId="{661FF2FA-F8CA-40E3-B70A-BC04D498A5D1}" type="pres">
      <dgm:prSet presAssocID="{21A4B34F-2258-4037-A833-6D996098AFED}" presName="wedge2" presStyleLbl="node1" presStyleIdx="1" presStyleCnt="3"/>
      <dgm:spPr/>
    </dgm:pt>
    <dgm:pt modelId="{7D10EB6D-F756-4ECF-9B7D-5E6496250FA8}" type="pres">
      <dgm:prSet presAssocID="{21A4B34F-2258-4037-A833-6D996098AFED}" presName="wedge2Tx" presStyleLbl="node1" presStyleIdx="1" presStyleCnt="3">
        <dgm:presLayoutVars>
          <dgm:chMax val="0"/>
          <dgm:chPref val="0"/>
          <dgm:bulletEnabled val="1"/>
        </dgm:presLayoutVars>
      </dgm:prSet>
      <dgm:spPr/>
    </dgm:pt>
    <dgm:pt modelId="{2E781B66-EAA8-45C5-978C-49292B7DC5B5}" type="pres">
      <dgm:prSet presAssocID="{21A4B34F-2258-4037-A833-6D996098AFED}" presName="wedge3" presStyleLbl="node1" presStyleIdx="2" presStyleCnt="3"/>
      <dgm:spPr/>
    </dgm:pt>
    <dgm:pt modelId="{5D5BC802-E1A6-45D2-954A-8723C8E5D7EA}" type="pres">
      <dgm:prSet presAssocID="{21A4B34F-2258-4037-A833-6D996098AFED}" presName="wedge3Tx" presStyleLbl="node1" presStyleIdx="2" presStyleCnt="3">
        <dgm:presLayoutVars>
          <dgm:chMax val="0"/>
          <dgm:chPref val="0"/>
          <dgm:bulletEnabled val="1"/>
        </dgm:presLayoutVars>
      </dgm:prSet>
      <dgm:spPr/>
    </dgm:pt>
  </dgm:ptLst>
  <dgm:cxnLst>
    <dgm:cxn modelId="{1F545606-DDB8-4898-8457-F00477232127}" srcId="{21A4B34F-2258-4037-A833-6D996098AFED}" destId="{5D5BA34E-F44E-4EE6-A3EA-AFD23B0BA162}" srcOrd="1" destOrd="0" parTransId="{F8825991-7732-466C-9DBF-42E947DABEE0}" sibTransId="{B85BAFB2-0AB3-4AD0-85D4-36EB15B697D7}"/>
    <dgm:cxn modelId="{19827608-2DE9-4448-B9C6-E4305A0DC342}" type="presOf" srcId="{21A4B34F-2258-4037-A833-6D996098AFED}" destId="{303B7A66-1702-4449-A94D-059C9F0F5D9E}" srcOrd="0" destOrd="0" presId="urn:microsoft.com/office/officeart/2005/8/layout/chart3"/>
    <dgm:cxn modelId="{C128F21A-2DC6-4C61-B47B-FC18F527593F}" type="presOf" srcId="{5D5BA34E-F44E-4EE6-A3EA-AFD23B0BA162}" destId="{661FF2FA-F8CA-40E3-B70A-BC04D498A5D1}" srcOrd="0" destOrd="0" presId="urn:microsoft.com/office/officeart/2005/8/layout/chart3"/>
    <dgm:cxn modelId="{46B84928-2E5F-4818-921E-F1336BBFE08A}" srcId="{21A4B34F-2258-4037-A833-6D996098AFED}" destId="{8236AE8E-5A46-4CDC-BDBB-6FCCC94ADDA1}" srcOrd="2" destOrd="0" parTransId="{FB7F5B7D-C983-4600-9CA8-7563AD44029A}" sibTransId="{F613F58A-1897-4535-B9B2-6F8B62BB19E7}"/>
    <dgm:cxn modelId="{38ACA767-3F01-48CD-BFE6-6797C96015BF}" type="presOf" srcId="{5D5BA34E-F44E-4EE6-A3EA-AFD23B0BA162}" destId="{7D10EB6D-F756-4ECF-9B7D-5E6496250FA8}" srcOrd="1" destOrd="0" presId="urn:microsoft.com/office/officeart/2005/8/layout/chart3"/>
    <dgm:cxn modelId="{95490995-47C2-4ED5-82AD-99CED2F43C9C}" type="presOf" srcId="{8236AE8E-5A46-4CDC-BDBB-6FCCC94ADDA1}" destId="{5D5BC802-E1A6-45D2-954A-8723C8E5D7EA}" srcOrd="1" destOrd="0" presId="urn:microsoft.com/office/officeart/2005/8/layout/chart3"/>
    <dgm:cxn modelId="{CF9EE39D-A637-49C6-BAE2-E53A85ECC6D2}" type="presOf" srcId="{FCF1FE7E-D0C6-4667-8BE2-AFBEACBC5C31}" destId="{5BDA4F3C-E6EB-41A3-87C1-CD7E98F0DEBB}" srcOrd="1" destOrd="0" presId="urn:microsoft.com/office/officeart/2005/8/layout/chart3"/>
    <dgm:cxn modelId="{5E7390B0-F8C4-44BB-AA58-2E0BB1D225B6}" type="presOf" srcId="{8236AE8E-5A46-4CDC-BDBB-6FCCC94ADDA1}" destId="{2E781B66-EAA8-45C5-978C-49292B7DC5B5}" srcOrd="0" destOrd="0" presId="urn:microsoft.com/office/officeart/2005/8/layout/chart3"/>
    <dgm:cxn modelId="{83F2C6D2-78F3-428F-BC7F-060137D9944F}" srcId="{21A4B34F-2258-4037-A833-6D996098AFED}" destId="{FCF1FE7E-D0C6-4667-8BE2-AFBEACBC5C31}" srcOrd="0" destOrd="0" parTransId="{0A99A7FA-053C-4381-BBA7-5D6C8F991458}" sibTransId="{DD3D00CA-1BEE-4F98-A710-3AB6B0BBEE94}"/>
    <dgm:cxn modelId="{B01AC0F4-E05D-4F45-899B-387724299833}" type="presOf" srcId="{FCF1FE7E-D0C6-4667-8BE2-AFBEACBC5C31}" destId="{CC445751-DA3D-41BE-926A-0E841BE87DC9}" srcOrd="0" destOrd="0" presId="urn:microsoft.com/office/officeart/2005/8/layout/chart3"/>
    <dgm:cxn modelId="{D2C92D2A-4659-4FDA-B66C-C5C4DC300545}" type="presParOf" srcId="{303B7A66-1702-4449-A94D-059C9F0F5D9E}" destId="{CC445751-DA3D-41BE-926A-0E841BE87DC9}" srcOrd="0" destOrd="0" presId="urn:microsoft.com/office/officeart/2005/8/layout/chart3"/>
    <dgm:cxn modelId="{6C0533D5-2CF4-43E8-8787-2E2D84E0270E}" type="presParOf" srcId="{303B7A66-1702-4449-A94D-059C9F0F5D9E}" destId="{5BDA4F3C-E6EB-41A3-87C1-CD7E98F0DEBB}" srcOrd="1" destOrd="0" presId="urn:microsoft.com/office/officeart/2005/8/layout/chart3"/>
    <dgm:cxn modelId="{89B3F1F4-A9A7-4FE6-8171-0E4B51D5A4D9}" type="presParOf" srcId="{303B7A66-1702-4449-A94D-059C9F0F5D9E}" destId="{661FF2FA-F8CA-40E3-B70A-BC04D498A5D1}" srcOrd="2" destOrd="0" presId="urn:microsoft.com/office/officeart/2005/8/layout/chart3"/>
    <dgm:cxn modelId="{BD7B1D3B-AEF5-437E-91E3-D6998ED206EE}" type="presParOf" srcId="{303B7A66-1702-4449-A94D-059C9F0F5D9E}" destId="{7D10EB6D-F756-4ECF-9B7D-5E6496250FA8}" srcOrd="3" destOrd="0" presId="urn:microsoft.com/office/officeart/2005/8/layout/chart3"/>
    <dgm:cxn modelId="{AA7CE7C1-F0F7-4CDC-A518-02379B24991F}" type="presParOf" srcId="{303B7A66-1702-4449-A94D-059C9F0F5D9E}" destId="{2E781B66-EAA8-45C5-978C-49292B7DC5B5}" srcOrd="4" destOrd="0" presId="urn:microsoft.com/office/officeart/2005/8/layout/chart3"/>
    <dgm:cxn modelId="{5B311BD6-BB6A-4F4C-BF5D-20767FEF64CF}" type="presParOf" srcId="{303B7A66-1702-4449-A94D-059C9F0F5D9E}" destId="{5D5BC802-E1A6-45D2-954A-8723C8E5D7EA}" srcOrd="5" destOrd="0" presId="urn:microsoft.com/office/officeart/2005/8/layout/char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01B06C-B2E5-4F93-80E4-747E7DC5D36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939C747-CFA0-4A27-AA29-4BC65308243D}">
      <dgm:prSet phldrT="[Text]" phldr="0"/>
      <dgm:spPr/>
      <dgm:t>
        <a:bodyPr/>
        <a:lstStyle/>
        <a:p>
          <a:r>
            <a:rPr lang="en-US" dirty="0"/>
            <a:t>Codify TACs and Tribal Affairs Offices across HHS</a:t>
          </a:r>
        </a:p>
      </dgm:t>
    </dgm:pt>
    <dgm:pt modelId="{B01D2B90-54F1-404D-B985-BB2F85FE81E9}" type="parTrans" cxnId="{EAA1E110-FA6B-4E43-8D63-BB7A63761F94}">
      <dgm:prSet/>
      <dgm:spPr/>
      <dgm:t>
        <a:bodyPr/>
        <a:lstStyle/>
        <a:p>
          <a:endParaRPr lang="en-US"/>
        </a:p>
      </dgm:t>
    </dgm:pt>
    <dgm:pt modelId="{463EA523-0552-45B5-BD8F-59732AAD0A2B}" type="sibTrans" cxnId="{EAA1E110-FA6B-4E43-8D63-BB7A63761F94}">
      <dgm:prSet/>
      <dgm:spPr/>
      <dgm:t>
        <a:bodyPr/>
        <a:lstStyle/>
        <a:p>
          <a:endParaRPr lang="en-US"/>
        </a:p>
      </dgm:t>
    </dgm:pt>
    <dgm:pt modelId="{94FE640D-E295-4565-A2DF-7F9BB64B965F}">
      <dgm:prSet phldrT="[Text]" phldr="0"/>
      <dgm:spPr/>
      <dgm:t>
        <a:bodyPr/>
        <a:lstStyle/>
        <a:p>
          <a:r>
            <a:rPr lang="en-US" dirty="0"/>
            <a:t>Tribal Perinatal Workforce Grants</a:t>
          </a:r>
        </a:p>
      </dgm:t>
    </dgm:pt>
    <dgm:pt modelId="{A9A84328-A4F1-4CFE-9E0D-C57AD9885B8F}" type="parTrans" cxnId="{5B2EB531-100C-4FBD-A69F-E30FB72DB4BC}">
      <dgm:prSet/>
      <dgm:spPr/>
      <dgm:t>
        <a:bodyPr/>
        <a:lstStyle/>
        <a:p>
          <a:endParaRPr lang="en-US"/>
        </a:p>
      </dgm:t>
    </dgm:pt>
    <dgm:pt modelId="{72C421B4-0F71-48DC-B866-0E18A687A127}" type="sibTrans" cxnId="{5B2EB531-100C-4FBD-A69F-E30FB72DB4BC}">
      <dgm:prSet/>
      <dgm:spPr/>
      <dgm:t>
        <a:bodyPr/>
        <a:lstStyle/>
        <a:p>
          <a:endParaRPr lang="en-US"/>
        </a:p>
      </dgm:t>
    </dgm:pt>
    <dgm:pt modelId="{73F73B4A-907F-4A43-92B6-35E3C8F790A8}">
      <dgm:prSet phldrT="[Text]" phldr="0"/>
      <dgm:spPr/>
      <dgm:t>
        <a:bodyPr/>
        <a:lstStyle/>
        <a:p>
          <a:r>
            <a:rPr lang="en-US" dirty="0"/>
            <a:t>Tribal Set-Aside for the Community Mental Health Services Block Grant</a:t>
          </a:r>
        </a:p>
      </dgm:t>
    </dgm:pt>
    <dgm:pt modelId="{CF38F2DD-D594-44A2-B58B-55018E420D5A}" type="parTrans" cxnId="{D27E8F70-5E9D-4C64-AFB0-B95733EA3503}">
      <dgm:prSet/>
      <dgm:spPr/>
      <dgm:t>
        <a:bodyPr/>
        <a:lstStyle/>
        <a:p>
          <a:endParaRPr lang="en-US"/>
        </a:p>
      </dgm:t>
    </dgm:pt>
    <dgm:pt modelId="{47D498CA-A906-4DC5-A650-E3A4CD8BA586}" type="sibTrans" cxnId="{D27E8F70-5E9D-4C64-AFB0-B95733EA3503}">
      <dgm:prSet/>
      <dgm:spPr/>
      <dgm:t>
        <a:bodyPr/>
        <a:lstStyle/>
        <a:p>
          <a:endParaRPr lang="en-US"/>
        </a:p>
      </dgm:t>
    </dgm:pt>
    <dgm:pt modelId="{1A682291-076C-4C1F-ADFD-7D68656F9185}">
      <dgm:prSet phldrT="[Text]"/>
      <dgm:spPr/>
      <dgm:t>
        <a:bodyPr/>
        <a:lstStyle/>
        <a:p>
          <a:r>
            <a:rPr lang="en-US" dirty="0"/>
            <a:t>Tribal Set-Aside for Substance Use Prevention, Treatment, and Recovery Services Block Grant </a:t>
          </a:r>
        </a:p>
      </dgm:t>
    </dgm:pt>
    <dgm:pt modelId="{B0BCFA12-ECFF-446C-8E24-A51D11BA2E9D}" type="parTrans" cxnId="{108A7C40-EAE6-477D-9206-F901907D73F2}">
      <dgm:prSet/>
      <dgm:spPr/>
      <dgm:t>
        <a:bodyPr/>
        <a:lstStyle/>
        <a:p>
          <a:endParaRPr lang="en-US"/>
        </a:p>
      </dgm:t>
    </dgm:pt>
    <dgm:pt modelId="{4455402E-B282-4028-A2B3-2A30E5FD71BE}" type="sibTrans" cxnId="{108A7C40-EAE6-477D-9206-F901907D73F2}">
      <dgm:prSet/>
      <dgm:spPr/>
      <dgm:t>
        <a:bodyPr/>
        <a:lstStyle/>
        <a:p>
          <a:endParaRPr lang="en-US"/>
        </a:p>
      </dgm:t>
    </dgm:pt>
    <dgm:pt modelId="{95E13AE6-16E0-4BBB-8C04-24F415FC572C}">
      <dgm:prSet phldrT="[Text]" phldr="0"/>
      <dgm:spPr/>
      <dgm:t>
        <a:bodyPr/>
        <a:lstStyle/>
        <a:p>
          <a:r>
            <a:rPr lang="en-US" dirty="0"/>
            <a:t>Self-Governance at SAMHSA</a:t>
          </a:r>
        </a:p>
      </dgm:t>
    </dgm:pt>
    <dgm:pt modelId="{B81B3093-3091-472C-A894-9A9E7E3B7CC0}" type="parTrans" cxnId="{0089038A-6DF1-4D42-9BF3-0238B1121702}">
      <dgm:prSet/>
      <dgm:spPr/>
      <dgm:t>
        <a:bodyPr/>
        <a:lstStyle/>
        <a:p>
          <a:endParaRPr lang="en-US"/>
        </a:p>
      </dgm:t>
    </dgm:pt>
    <dgm:pt modelId="{C7882D9E-98E0-4920-BEE0-52B58DA524A8}" type="sibTrans" cxnId="{0089038A-6DF1-4D42-9BF3-0238B1121702}">
      <dgm:prSet/>
      <dgm:spPr/>
      <dgm:t>
        <a:bodyPr/>
        <a:lstStyle/>
        <a:p>
          <a:endParaRPr lang="en-US"/>
        </a:p>
      </dgm:t>
    </dgm:pt>
    <dgm:pt modelId="{22D10102-388D-4780-B51B-21E9F411BC5D}">
      <dgm:prSet phldrT="[Text]" phldr="0"/>
      <dgm:spPr/>
      <dgm:t>
        <a:bodyPr/>
        <a:lstStyle/>
        <a:p>
          <a:r>
            <a:rPr lang="en-US" dirty="0"/>
            <a:t>Self-Governance Pilot for SNAP Administration</a:t>
          </a:r>
        </a:p>
      </dgm:t>
    </dgm:pt>
    <dgm:pt modelId="{5442157F-5836-4761-9931-AE19C61B2976}" type="parTrans" cxnId="{69CC2AC7-4C5C-4A9A-AF78-011BB75B2C9D}">
      <dgm:prSet/>
      <dgm:spPr/>
      <dgm:t>
        <a:bodyPr/>
        <a:lstStyle/>
        <a:p>
          <a:endParaRPr lang="en-US"/>
        </a:p>
      </dgm:t>
    </dgm:pt>
    <dgm:pt modelId="{0214940E-237C-4A86-B857-2CDABD3FFC12}" type="sibTrans" cxnId="{69CC2AC7-4C5C-4A9A-AF78-011BB75B2C9D}">
      <dgm:prSet/>
      <dgm:spPr/>
      <dgm:t>
        <a:bodyPr/>
        <a:lstStyle/>
        <a:p>
          <a:endParaRPr lang="en-US"/>
        </a:p>
      </dgm:t>
    </dgm:pt>
    <dgm:pt modelId="{599B9F73-6A5C-4556-A4EF-26804B2292CF}">
      <dgm:prSet phldrT="[Text]" phldr="0"/>
      <dgm:spPr/>
      <dgm:t>
        <a:bodyPr/>
        <a:lstStyle/>
        <a:p>
          <a:r>
            <a:rPr lang="en-US" dirty="0"/>
            <a:t>Tribal Schools Nutrition Grant Pilot Program</a:t>
          </a:r>
        </a:p>
      </dgm:t>
    </dgm:pt>
    <dgm:pt modelId="{1EBB51DE-6D88-4338-B549-BCEB17683B7B}" type="parTrans" cxnId="{B426B938-51F9-4E16-92FC-C368D8AAFA64}">
      <dgm:prSet/>
      <dgm:spPr/>
      <dgm:t>
        <a:bodyPr/>
        <a:lstStyle/>
        <a:p>
          <a:endParaRPr lang="en-US"/>
        </a:p>
      </dgm:t>
    </dgm:pt>
    <dgm:pt modelId="{EBE713C5-E335-4279-9D4E-395E79BED476}" type="sibTrans" cxnId="{B426B938-51F9-4E16-92FC-C368D8AAFA64}">
      <dgm:prSet/>
      <dgm:spPr/>
      <dgm:t>
        <a:bodyPr/>
        <a:lstStyle/>
        <a:p>
          <a:endParaRPr lang="en-US"/>
        </a:p>
      </dgm:t>
    </dgm:pt>
    <dgm:pt modelId="{BC87CFB1-D5FD-489C-A637-7C61F8B0A11D}">
      <dgm:prSet phldrT="[Text]" phldr="0"/>
      <dgm:spPr/>
      <dgm:t>
        <a:bodyPr/>
        <a:lstStyle/>
        <a:p>
          <a:r>
            <a:rPr lang="en-US" dirty="0"/>
            <a:t>Establish a BIE Behavioral Health and Wellness Program </a:t>
          </a:r>
        </a:p>
      </dgm:t>
    </dgm:pt>
    <dgm:pt modelId="{47C3C5B8-E46E-45A4-B9AE-B3B4E09CCAB5}" type="parTrans" cxnId="{08D24E76-342E-4E1F-8E39-8C7E293C565C}">
      <dgm:prSet/>
      <dgm:spPr/>
      <dgm:t>
        <a:bodyPr/>
        <a:lstStyle/>
        <a:p>
          <a:endParaRPr lang="en-US"/>
        </a:p>
      </dgm:t>
    </dgm:pt>
    <dgm:pt modelId="{C05E553C-8D82-4CD0-AD64-7989B5CDC5EF}" type="sibTrans" cxnId="{08D24E76-342E-4E1F-8E39-8C7E293C565C}">
      <dgm:prSet/>
      <dgm:spPr/>
      <dgm:t>
        <a:bodyPr/>
        <a:lstStyle/>
        <a:p>
          <a:endParaRPr lang="en-US"/>
        </a:p>
      </dgm:t>
    </dgm:pt>
    <dgm:pt modelId="{68EB581E-3B62-498D-B071-7E1E82446201}">
      <dgm:prSet phldrT="[Text]" phldr="0"/>
      <dgm:spPr/>
      <dgm:t>
        <a:bodyPr/>
        <a:lstStyle/>
        <a:p>
          <a:r>
            <a:rPr lang="en-US" dirty="0"/>
            <a:t>Improve Tribal Data Collection at CDC</a:t>
          </a:r>
        </a:p>
      </dgm:t>
    </dgm:pt>
    <dgm:pt modelId="{0A0B3ED0-45E5-42BA-AE18-6E21DB658315}" type="parTrans" cxnId="{D6DD93C2-767A-4CFC-B78B-F9FCC22ADBE9}">
      <dgm:prSet/>
      <dgm:spPr/>
      <dgm:t>
        <a:bodyPr/>
        <a:lstStyle/>
        <a:p>
          <a:endParaRPr lang="en-US"/>
        </a:p>
      </dgm:t>
    </dgm:pt>
    <dgm:pt modelId="{50410A18-7493-4340-9AED-766BA7D7B9D7}" type="sibTrans" cxnId="{D6DD93C2-767A-4CFC-B78B-F9FCC22ADBE9}">
      <dgm:prSet/>
      <dgm:spPr/>
      <dgm:t>
        <a:bodyPr/>
        <a:lstStyle/>
        <a:p>
          <a:endParaRPr lang="en-US"/>
        </a:p>
      </dgm:t>
    </dgm:pt>
    <dgm:pt modelId="{369F96DF-01B0-40D8-A161-D597DF1D6FE2}">
      <dgm:prSet phldrT="[Text]" phldr="0"/>
      <dgm:spPr/>
      <dgm:t>
        <a:bodyPr/>
        <a:lstStyle/>
        <a:p>
          <a:r>
            <a:rPr lang="en-US" dirty="0"/>
            <a:t>Study the Intersection of Domestic Violence and Maternal Mortality</a:t>
          </a:r>
        </a:p>
      </dgm:t>
    </dgm:pt>
    <dgm:pt modelId="{0932C269-59FF-4E39-9ACE-DC840BD46F1F}" type="parTrans" cxnId="{7CA9FDDC-76D1-49B7-85D0-9D804BC0E71B}">
      <dgm:prSet/>
      <dgm:spPr/>
      <dgm:t>
        <a:bodyPr/>
        <a:lstStyle/>
        <a:p>
          <a:endParaRPr lang="en-US"/>
        </a:p>
      </dgm:t>
    </dgm:pt>
    <dgm:pt modelId="{EE6998C4-82D9-437D-ABFC-ECC1E5E6AD67}" type="sibTrans" cxnId="{7CA9FDDC-76D1-49B7-85D0-9D804BC0E71B}">
      <dgm:prSet/>
      <dgm:spPr/>
      <dgm:t>
        <a:bodyPr/>
        <a:lstStyle/>
        <a:p>
          <a:endParaRPr lang="en-US"/>
        </a:p>
      </dgm:t>
    </dgm:pt>
    <dgm:pt modelId="{C0DB9988-B701-4584-B5DC-C0F826E1E43B}">
      <dgm:prSet phldrT="[Text]" phldr="0"/>
      <dgm:spPr/>
      <dgm:t>
        <a:bodyPr/>
        <a:lstStyle/>
        <a:p>
          <a:r>
            <a:rPr lang="en-US" dirty="0"/>
            <a:t>Study the Intersection of Nutrition Programs and Health Outcomes</a:t>
          </a:r>
        </a:p>
      </dgm:t>
    </dgm:pt>
    <dgm:pt modelId="{22960D3C-2DA0-40F9-9A11-96B763EE11F6}" type="parTrans" cxnId="{68830B47-7D11-4A8E-B4FD-8DC79A36B048}">
      <dgm:prSet/>
      <dgm:spPr/>
      <dgm:t>
        <a:bodyPr/>
        <a:lstStyle/>
        <a:p>
          <a:endParaRPr lang="en-US"/>
        </a:p>
      </dgm:t>
    </dgm:pt>
    <dgm:pt modelId="{E58DDD8C-38AE-47C1-9717-CBD693B0B413}" type="sibTrans" cxnId="{68830B47-7D11-4A8E-B4FD-8DC79A36B048}">
      <dgm:prSet/>
      <dgm:spPr/>
      <dgm:t>
        <a:bodyPr/>
        <a:lstStyle/>
        <a:p>
          <a:endParaRPr lang="en-US"/>
        </a:p>
      </dgm:t>
    </dgm:pt>
    <dgm:pt modelId="{E040313E-EE6C-421E-82C2-9BF18794A7D8}">
      <dgm:prSet phldrT="[Text]" phldr="0"/>
      <dgm:spPr/>
      <dgm:t>
        <a:bodyPr/>
        <a:lstStyle/>
        <a:p>
          <a:r>
            <a:rPr lang="en-US" dirty="0"/>
            <a:t>Study the Impact of Environmental Health on Native Children </a:t>
          </a:r>
        </a:p>
      </dgm:t>
    </dgm:pt>
    <dgm:pt modelId="{DB4CE29D-B9FA-43CD-BCEF-36F748125C31}" type="parTrans" cxnId="{437D053E-0FB9-4E54-8447-C146C7687515}">
      <dgm:prSet/>
      <dgm:spPr/>
      <dgm:t>
        <a:bodyPr/>
        <a:lstStyle/>
        <a:p>
          <a:endParaRPr lang="en-US"/>
        </a:p>
      </dgm:t>
    </dgm:pt>
    <dgm:pt modelId="{1E7DC103-B3D8-4038-B2B3-53A88330B5D6}" type="sibTrans" cxnId="{437D053E-0FB9-4E54-8447-C146C7687515}">
      <dgm:prSet/>
      <dgm:spPr/>
      <dgm:t>
        <a:bodyPr/>
        <a:lstStyle/>
        <a:p>
          <a:endParaRPr lang="en-US"/>
        </a:p>
      </dgm:t>
    </dgm:pt>
    <dgm:pt modelId="{E2A8C90D-B2DF-49F4-9FBB-D1CBDFEACA5D}" type="pres">
      <dgm:prSet presAssocID="{1501B06C-B2E5-4F93-80E4-747E7DC5D364}" presName="diagram" presStyleCnt="0">
        <dgm:presLayoutVars>
          <dgm:dir/>
          <dgm:resizeHandles val="exact"/>
        </dgm:presLayoutVars>
      </dgm:prSet>
      <dgm:spPr/>
    </dgm:pt>
    <dgm:pt modelId="{05CC708F-A622-4836-8304-D72D2F8C345B}" type="pres">
      <dgm:prSet presAssocID="{7939C747-CFA0-4A27-AA29-4BC65308243D}" presName="node" presStyleLbl="node1" presStyleIdx="0" presStyleCnt="12">
        <dgm:presLayoutVars>
          <dgm:bulletEnabled val="1"/>
        </dgm:presLayoutVars>
      </dgm:prSet>
      <dgm:spPr/>
    </dgm:pt>
    <dgm:pt modelId="{B2BDBC62-D392-4DB6-AB31-618B86763CEF}" type="pres">
      <dgm:prSet presAssocID="{463EA523-0552-45B5-BD8F-59732AAD0A2B}" presName="sibTrans" presStyleCnt="0"/>
      <dgm:spPr/>
    </dgm:pt>
    <dgm:pt modelId="{68E1C56C-D347-46CD-8C94-A53975A918B6}" type="pres">
      <dgm:prSet presAssocID="{94FE640D-E295-4565-A2DF-7F9BB64B965F}" presName="node" presStyleLbl="node1" presStyleIdx="1" presStyleCnt="12">
        <dgm:presLayoutVars>
          <dgm:bulletEnabled val="1"/>
        </dgm:presLayoutVars>
      </dgm:prSet>
      <dgm:spPr/>
    </dgm:pt>
    <dgm:pt modelId="{EAD2E807-DAA8-4A29-960F-B775903E81F9}" type="pres">
      <dgm:prSet presAssocID="{72C421B4-0F71-48DC-B866-0E18A687A127}" presName="sibTrans" presStyleCnt="0"/>
      <dgm:spPr/>
    </dgm:pt>
    <dgm:pt modelId="{2BE19F81-AAD5-486F-84E0-E0F6467F637D}" type="pres">
      <dgm:prSet presAssocID="{73F73B4A-907F-4A43-92B6-35E3C8F790A8}" presName="node" presStyleLbl="node1" presStyleIdx="2" presStyleCnt="12">
        <dgm:presLayoutVars>
          <dgm:bulletEnabled val="1"/>
        </dgm:presLayoutVars>
      </dgm:prSet>
      <dgm:spPr/>
    </dgm:pt>
    <dgm:pt modelId="{9DE906BB-ED87-4F6F-ABDA-42C41A5C7EC8}" type="pres">
      <dgm:prSet presAssocID="{47D498CA-A906-4DC5-A650-E3A4CD8BA586}" presName="sibTrans" presStyleCnt="0"/>
      <dgm:spPr/>
    </dgm:pt>
    <dgm:pt modelId="{64F74142-C25F-4390-8F36-66AFFB61C6C8}" type="pres">
      <dgm:prSet presAssocID="{1A682291-076C-4C1F-ADFD-7D68656F9185}" presName="node" presStyleLbl="node1" presStyleIdx="3" presStyleCnt="12">
        <dgm:presLayoutVars>
          <dgm:bulletEnabled val="1"/>
        </dgm:presLayoutVars>
      </dgm:prSet>
      <dgm:spPr/>
    </dgm:pt>
    <dgm:pt modelId="{21D81965-79B3-4FAF-8D6A-932C3BB7AF3E}" type="pres">
      <dgm:prSet presAssocID="{4455402E-B282-4028-A2B3-2A30E5FD71BE}" presName="sibTrans" presStyleCnt="0"/>
      <dgm:spPr/>
    </dgm:pt>
    <dgm:pt modelId="{AAD32CC4-B099-4F20-9DA5-B1E945D98976}" type="pres">
      <dgm:prSet presAssocID="{95E13AE6-16E0-4BBB-8C04-24F415FC572C}" presName="node" presStyleLbl="node1" presStyleIdx="4" presStyleCnt="12">
        <dgm:presLayoutVars>
          <dgm:bulletEnabled val="1"/>
        </dgm:presLayoutVars>
      </dgm:prSet>
      <dgm:spPr/>
    </dgm:pt>
    <dgm:pt modelId="{6D1D49AE-2898-44A6-BFC2-DCA55A8C90E1}" type="pres">
      <dgm:prSet presAssocID="{C7882D9E-98E0-4920-BEE0-52B58DA524A8}" presName="sibTrans" presStyleCnt="0"/>
      <dgm:spPr/>
    </dgm:pt>
    <dgm:pt modelId="{FA8D2564-3404-4434-AE12-86E17CA048EE}" type="pres">
      <dgm:prSet presAssocID="{22D10102-388D-4780-B51B-21E9F411BC5D}" presName="node" presStyleLbl="node1" presStyleIdx="5" presStyleCnt="12">
        <dgm:presLayoutVars>
          <dgm:bulletEnabled val="1"/>
        </dgm:presLayoutVars>
      </dgm:prSet>
      <dgm:spPr/>
    </dgm:pt>
    <dgm:pt modelId="{DAAD4CEE-E43F-4427-82E5-26B33B1B87A1}" type="pres">
      <dgm:prSet presAssocID="{0214940E-237C-4A86-B857-2CDABD3FFC12}" presName="sibTrans" presStyleCnt="0"/>
      <dgm:spPr/>
    </dgm:pt>
    <dgm:pt modelId="{7B6F4726-23C0-426B-9BA6-BA3AA45DF3EC}" type="pres">
      <dgm:prSet presAssocID="{599B9F73-6A5C-4556-A4EF-26804B2292CF}" presName="node" presStyleLbl="node1" presStyleIdx="6" presStyleCnt="12">
        <dgm:presLayoutVars>
          <dgm:bulletEnabled val="1"/>
        </dgm:presLayoutVars>
      </dgm:prSet>
      <dgm:spPr/>
    </dgm:pt>
    <dgm:pt modelId="{2119BB5E-F14E-489A-913A-A0D873946E99}" type="pres">
      <dgm:prSet presAssocID="{EBE713C5-E335-4279-9D4E-395E79BED476}" presName="sibTrans" presStyleCnt="0"/>
      <dgm:spPr/>
    </dgm:pt>
    <dgm:pt modelId="{A3F79EA8-FF97-4C68-84DD-98DE894F76D7}" type="pres">
      <dgm:prSet presAssocID="{BC87CFB1-D5FD-489C-A637-7C61F8B0A11D}" presName="node" presStyleLbl="node1" presStyleIdx="7" presStyleCnt="12">
        <dgm:presLayoutVars>
          <dgm:bulletEnabled val="1"/>
        </dgm:presLayoutVars>
      </dgm:prSet>
      <dgm:spPr/>
    </dgm:pt>
    <dgm:pt modelId="{D2DA2D93-D6A9-4CBB-9E26-286E670D7CBC}" type="pres">
      <dgm:prSet presAssocID="{C05E553C-8D82-4CD0-AD64-7989B5CDC5EF}" presName="sibTrans" presStyleCnt="0"/>
      <dgm:spPr/>
    </dgm:pt>
    <dgm:pt modelId="{CF0CB0A1-5F45-4DDB-9353-78F587FF8CDF}" type="pres">
      <dgm:prSet presAssocID="{68EB581E-3B62-498D-B071-7E1E82446201}" presName="node" presStyleLbl="node1" presStyleIdx="8" presStyleCnt="12">
        <dgm:presLayoutVars>
          <dgm:bulletEnabled val="1"/>
        </dgm:presLayoutVars>
      </dgm:prSet>
      <dgm:spPr/>
    </dgm:pt>
    <dgm:pt modelId="{9AB6AF70-6FE9-40C6-ABA6-47E3FBB1F208}" type="pres">
      <dgm:prSet presAssocID="{50410A18-7493-4340-9AED-766BA7D7B9D7}" presName="sibTrans" presStyleCnt="0"/>
      <dgm:spPr/>
    </dgm:pt>
    <dgm:pt modelId="{41646C4F-DB50-49EC-A7F1-2313295F27D6}" type="pres">
      <dgm:prSet presAssocID="{369F96DF-01B0-40D8-A161-D597DF1D6FE2}" presName="node" presStyleLbl="node1" presStyleIdx="9" presStyleCnt="12">
        <dgm:presLayoutVars>
          <dgm:bulletEnabled val="1"/>
        </dgm:presLayoutVars>
      </dgm:prSet>
      <dgm:spPr/>
    </dgm:pt>
    <dgm:pt modelId="{5187E3ED-7FAC-4A88-AD56-AE5CD1288C62}" type="pres">
      <dgm:prSet presAssocID="{EE6998C4-82D9-437D-ABFC-ECC1E5E6AD67}" presName="sibTrans" presStyleCnt="0"/>
      <dgm:spPr/>
    </dgm:pt>
    <dgm:pt modelId="{93560AF3-1FC0-4FBA-AA4C-F3A9E7D81FDE}" type="pres">
      <dgm:prSet presAssocID="{C0DB9988-B701-4584-B5DC-C0F826E1E43B}" presName="node" presStyleLbl="node1" presStyleIdx="10" presStyleCnt="12">
        <dgm:presLayoutVars>
          <dgm:bulletEnabled val="1"/>
        </dgm:presLayoutVars>
      </dgm:prSet>
      <dgm:spPr/>
    </dgm:pt>
    <dgm:pt modelId="{FE79D5E3-363F-42B7-B47E-7500AB4C131D}" type="pres">
      <dgm:prSet presAssocID="{E58DDD8C-38AE-47C1-9717-CBD693B0B413}" presName="sibTrans" presStyleCnt="0"/>
      <dgm:spPr/>
    </dgm:pt>
    <dgm:pt modelId="{72D0D314-C07B-4F2D-8A48-B8649930CF1A}" type="pres">
      <dgm:prSet presAssocID="{E040313E-EE6C-421E-82C2-9BF18794A7D8}" presName="node" presStyleLbl="node1" presStyleIdx="11" presStyleCnt="12">
        <dgm:presLayoutVars>
          <dgm:bulletEnabled val="1"/>
        </dgm:presLayoutVars>
      </dgm:prSet>
      <dgm:spPr/>
    </dgm:pt>
  </dgm:ptLst>
  <dgm:cxnLst>
    <dgm:cxn modelId="{00FAA210-E743-48A8-B6C8-76724C0643AF}" type="presOf" srcId="{599B9F73-6A5C-4556-A4EF-26804B2292CF}" destId="{7B6F4726-23C0-426B-9BA6-BA3AA45DF3EC}" srcOrd="0" destOrd="0" presId="urn:microsoft.com/office/officeart/2005/8/layout/default"/>
    <dgm:cxn modelId="{EAA1E110-FA6B-4E43-8D63-BB7A63761F94}" srcId="{1501B06C-B2E5-4F93-80E4-747E7DC5D364}" destId="{7939C747-CFA0-4A27-AA29-4BC65308243D}" srcOrd="0" destOrd="0" parTransId="{B01D2B90-54F1-404D-B985-BB2F85FE81E9}" sibTransId="{463EA523-0552-45B5-BD8F-59732AAD0A2B}"/>
    <dgm:cxn modelId="{5B2EB531-100C-4FBD-A69F-E30FB72DB4BC}" srcId="{1501B06C-B2E5-4F93-80E4-747E7DC5D364}" destId="{94FE640D-E295-4565-A2DF-7F9BB64B965F}" srcOrd="1" destOrd="0" parTransId="{A9A84328-A4F1-4CFE-9E0D-C57AD9885B8F}" sibTransId="{72C421B4-0F71-48DC-B866-0E18A687A127}"/>
    <dgm:cxn modelId="{B426B938-51F9-4E16-92FC-C368D8AAFA64}" srcId="{1501B06C-B2E5-4F93-80E4-747E7DC5D364}" destId="{599B9F73-6A5C-4556-A4EF-26804B2292CF}" srcOrd="6" destOrd="0" parTransId="{1EBB51DE-6D88-4338-B549-BCEB17683B7B}" sibTransId="{EBE713C5-E335-4279-9D4E-395E79BED476}"/>
    <dgm:cxn modelId="{437D053E-0FB9-4E54-8447-C146C7687515}" srcId="{1501B06C-B2E5-4F93-80E4-747E7DC5D364}" destId="{E040313E-EE6C-421E-82C2-9BF18794A7D8}" srcOrd="11" destOrd="0" parTransId="{DB4CE29D-B9FA-43CD-BCEF-36F748125C31}" sibTransId="{1E7DC103-B3D8-4038-B2B3-53A88330B5D6}"/>
    <dgm:cxn modelId="{108A7C40-EAE6-477D-9206-F901907D73F2}" srcId="{1501B06C-B2E5-4F93-80E4-747E7DC5D364}" destId="{1A682291-076C-4C1F-ADFD-7D68656F9185}" srcOrd="3" destOrd="0" parTransId="{B0BCFA12-ECFF-446C-8E24-A51D11BA2E9D}" sibTransId="{4455402E-B282-4028-A2B3-2A30E5FD71BE}"/>
    <dgm:cxn modelId="{B00F435F-714E-4A2F-8BA1-B79D4A345351}" type="presOf" srcId="{E040313E-EE6C-421E-82C2-9BF18794A7D8}" destId="{72D0D314-C07B-4F2D-8A48-B8649930CF1A}" srcOrd="0" destOrd="0" presId="urn:microsoft.com/office/officeart/2005/8/layout/default"/>
    <dgm:cxn modelId="{68830B47-7D11-4A8E-B4FD-8DC79A36B048}" srcId="{1501B06C-B2E5-4F93-80E4-747E7DC5D364}" destId="{C0DB9988-B701-4584-B5DC-C0F826E1E43B}" srcOrd="10" destOrd="0" parTransId="{22960D3C-2DA0-40F9-9A11-96B763EE11F6}" sibTransId="{E58DDD8C-38AE-47C1-9717-CBD693B0B413}"/>
    <dgm:cxn modelId="{96CC7747-28E4-4EC9-8416-67CF3521A258}" type="presOf" srcId="{95E13AE6-16E0-4BBB-8C04-24F415FC572C}" destId="{AAD32CC4-B099-4F20-9DA5-B1E945D98976}" srcOrd="0" destOrd="0" presId="urn:microsoft.com/office/officeart/2005/8/layout/default"/>
    <dgm:cxn modelId="{2B8A5748-0866-46D2-8680-33860FA1C332}" type="presOf" srcId="{73F73B4A-907F-4A43-92B6-35E3C8F790A8}" destId="{2BE19F81-AAD5-486F-84E0-E0F6467F637D}" srcOrd="0" destOrd="0" presId="urn:microsoft.com/office/officeart/2005/8/layout/default"/>
    <dgm:cxn modelId="{D27E8F70-5E9D-4C64-AFB0-B95733EA3503}" srcId="{1501B06C-B2E5-4F93-80E4-747E7DC5D364}" destId="{73F73B4A-907F-4A43-92B6-35E3C8F790A8}" srcOrd="2" destOrd="0" parTransId="{CF38F2DD-D594-44A2-B58B-55018E420D5A}" sibTransId="{47D498CA-A906-4DC5-A650-E3A4CD8BA586}"/>
    <dgm:cxn modelId="{4DBF2073-EC48-4B3B-8D13-39DB981022B6}" type="presOf" srcId="{369F96DF-01B0-40D8-A161-D597DF1D6FE2}" destId="{41646C4F-DB50-49EC-A7F1-2313295F27D6}" srcOrd="0" destOrd="0" presId="urn:microsoft.com/office/officeart/2005/8/layout/default"/>
    <dgm:cxn modelId="{D2963F53-0088-436B-8D20-573CAB8EFA84}" type="presOf" srcId="{68EB581E-3B62-498D-B071-7E1E82446201}" destId="{CF0CB0A1-5F45-4DDB-9353-78F587FF8CDF}" srcOrd="0" destOrd="0" presId="urn:microsoft.com/office/officeart/2005/8/layout/default"/>
    <dgm:cxn modelId="{08D24E76-342E-4E1F-8E39-8C7E293C565C}" srcId="{1501B06C-B2E5-4F93-80E4-747E7DC5D364}" destId="{BC87CFB1-D5FD-489C-A637-7C61F8B0A11D}" srcOrd="7" destOrd="0" parTransId="{47C3C5B8-E46E-45A4-B9AE-B3B4E09CCAB5}" sibTransId="{C05E553C-8D82-4CD0-AD64-7989B5CDC5EF}"/>
    <dgm:cxn modelId="{8E408D81-82A8-4475-B40A-CF57D4977117}" type="presOf" srcId="{BC87CFB1-D5FD-489C-A637-7C61F8B0A11D}" destId="{A3F79EA8-FF97-4C68-84DD-98DE894F76D7}" srcOrd="0" destOrd="0" presId="urn:microsoft.com/office/officeart/2005/8/layout/default"/>
    <dgm:cxn modelId="{0089038A-6DF1-4D42-9BF3-0238B1121702}" srcId="{1501B06C-B2E5-4F93-80E4-747E7DC5D364}" destId="{95E13AE6-16E0-4BBB-8C04-24F415FC572C}" srcOrd="4" destOrd="0" parTransId="{B81B3093-3091-472C-A894-9A9E7E3B7CC0}" sibTransId="{C7882D9E-98E0-4920-BEE0-52B58DA524A8}"/>
    <dgm:cxn modelId="{6263858C-57CF-4B05-B952-B6FC52BA3F93}" type="presOf" srcId="{C0DB9988-B701-4584-B5DC-C0F826E1E43B}" destId="{93560AF3-1FC0-4FBA-AA4C-F3A9E7D81FDE}" srcOrd="0" destOrd="0" presId="urn:microsoft.com/office/officeart/2005/8/layout/default"/>
    <dgm:cxn modelId="{6ACED1BE-37E6-4A6A-B5EB-F0B4F3F9CC65}" type="presOf" srcId="{94FE640D-E295-4565-A2DF-7F9BB64B965F}" destId="{68E1C56C-D347-46CD-8C94-A53975A918B6}" srcOrd="0" destOrd="0" presId="urn:microsoft.com/office/officeart/2005/8/layout/default"/>
    <dgm:cxn modelId="{D6DD93C2-767A-4CFC-B78B-F9FCC22ADBE9}" srcId="{1501B06C-B2E5-4F93-80E4-747E7DC5D364}" destId="{68EB581E-3B62-498D-B071-7E1E82446201}" srcOrd="8" destOrd="0" parTransId="{0A0B3ED0-45E5-42BA-AE18-6E21DB658315}" sibTransId="{50410A18-7493-4340-9AED-766BA7D7B9D7}"/>
    <dgm:cxn modelId="{69CC2AC7-4C5C-4A9A-AF78-011BB75B2C9D}" srcId="{1501B06C-B2E5-4F93-80E4-747E7DC5D364}" destId="{22D10102-388D-4780-B51B-21E9F411BC5D}" srcOrd="5" destOrd="0" parTransId="{5442157F-5836-4761-9931-AE19C61B2976}" sibTransId="{0214940E-237C-4A86-B857-2CDABD3FFC12}"/>
    <dgm:cxn modelId="{7CA9FDDC-76D1-49B7-85D0-9D804BC0E71B}" srcId="{1501B06C-B2E5-4F93-80E4-747E7DC5D364}" destId="{369F96DF-01B0-40D8-A161-D597DF1D6FE2}" srcOrd="9" destOrd="0" parTransId="{0932C269-59FF-4E39-9ACE-DC840BD46F1F}" sibTransId="{EE6998C4-82D9-437D-ABFC-ECC1E5E6AD67}"/>
    <dgm:cxn modelId="{F0F7DEDF-D0C5-4D3E-9F76-0534B4B9BE53}" type="presOf" srcId="{7939C747-CFA0-4A27-AA29-4BC65308243D}" destId="{05CC708F-A622-4836-8304-D72D2F8C345B}" srcOrd="0" destOrd="0" presId="urn:microsoft.com/office/officeart/2005/8/layout/default"/>
    <dgm:cxn modelId="{7132E9EC-DD1E-463C-869D-8039F9061903}" type="presOf" srcId="{1501B06C-B2E5-4F93-80E4-747E7DC5D364}" destId="{E2A8C90D-B2DF-49F4-9FBB-D1CBDFEACA5D}" srcOrd="0" destOrd="0" presId="urn:microsoft.com/office/officeart/2005/8/layout/default"/>
    <dgm:cxn modelId="{D8BD4FED-947B-4586-ABAD-1CD8C6C15ED7}" type="presOf" srcId="{1A682291-076C-4C1F-ADFD-7D68656F9185}" destId="{64F74142-C25F-4390-8F36-66AFFB61C6C8}" srcOrd="0" destOrd="0" presId="urn:microsoft.com/office/officeart/2005/8/layout/default"/>
    <dgm:cxn modelId="{29B2BCFE-C3B7-47DD-8E01-FEAE9D7A89D0}" type="presOf" srcId="{22D10102-388D-4780-B51B-21E9F411BC5D}" destId="{FA8D2564-3404-4434-AE12-86E17CA048EE}" srcOrd="0" destOrd="0" presId="urn:microsoft.com/office/officeart/2005/8/layout/default"/>
    <dgm:cxn modelId="{618B5839-821E-4AA2-9201-F8F55C26590F}" type="presParOf" srcId="{E2A8C90D-B2DF-49F4-9FBB-D1CBDFEACA5D}" destId="{05CC708F-A622-4836-8304-D72D2F8C345B}" srcOrd="0" destOrd="0" presId="urn:microsoft.com/office/officeart/2005/8/layout/default"/>
    <dgm:cxn modelId="{EC481284-0E4E-4C96-8952-D9D9A2EC2E02}" type="presParOf" srcId="{E2A8C90D-B2DF-49F4-9FBB-D1CBDFEACA5D}" destId="{B2BDBC62-D392-4DB6-AB31-618B86763CEF}" srcOrd="1" destOrd="0" presId="urn:microsoft.com/office/officeart/2005/8/layout/default"/>
    <dgm:cxn modelId="{021E56DF-97B8-4F2E-811A-D512743AF307}" type="presParOf" srcId="{E2A8C90D-B2DF-49F4-9FBB-D1CBDFEACA5D}" destId="{68E1C56C-D347-46CD-8C94-A53975A918B6}" srcOrd="2" destOrd="0" presId="urn:microsoft.com/office/officeart/2005/8/layout/default"/>
    <dgm:cxn modelId="{6C77C3E3-FD87-4634-BA2F-3316B5FDF95A}" type="presParOf" srcId="{E2A8C90D-B2DF-49F4-9FBB-D1CBDFEACA5D}" destId="{EAD2E807-DAA8-4A29-960F-B775903E81F9}" srcOrd="3" destOrd="0" presId="urn:microsoft.com/office/officeart/2005/8/layout/default"/>
    <dgm:cxn modelId="{02702A9B-47CD-4CB5-A969-66AFD768C0BC}" type="presParOf" srcId="{E2A8C90D-B2DF-49F4-9FBB-D1CBDFEACA5D}" destId="{2BE19F81-AAD5-486F-84E0-E0F6467F637D}" srcOrd="4" destOrd="0" presId="urn:microsoft.com/office/officeart/2005/8/layout/default"/>
    <dgm:cxn modelId="{CC124F97-7901-4C9E-83A0-278C5855A4DE}" type="presParOf" srcId="{E2A8C90D-B2DF-49F4-9FBB-D1CBDFEACA5D}" destId="{9DE906BB-ED87-4F6F-ABDA-42C41A5C7EC8}" srcOrd="5" destOrd="0" presId="urn:microsoft.com/office/officeart/2005/8/layout/default"/>
    <dgm:cxn modelId="{031BA610-50CB-4B4C-85C5-5C8F38F24FB2}" type="presParOf" srcId="{E2A8C90D-B2DF-49F4-9FBB-D1CBDFEACA5D}" destId="{64F74142-C25F-4390-8F36-66AFFB61C6C8}" srcOrd="6" destOrd="0" presId="urn:microsoft.com/office/officeart/2005/8/layout/default"/>
    <dgm:cxn modelId="{8B75D003-0AA9-49DC-B6B0-70572BF0A118}" type="presParOf" srcId="{E2A8C90D-B2DF-49F4-9FBB-D1CBDFEACA5D}" destId="{21D81965-79B3-4FAF-8D6A-932C3BB7AF3E}" srcOrd="7" destOrd="0" presId="urn:microsoft.com/office/officeart/2005/8/layout/default"/>
    <dgm:cxn modelId="{BD83F94A-019A-47A5-9B8A-1A55CFCC548F}" type="presParOf" srcId="{E2A8C90D-B2DF-49F4-9FBB-D1CBDFEACA5D}" destId="{AAD32CC4-B099-4F20-9DA5-B1E945D98976}" srcOrd="8" destOrd="0" presId="urn:microsoft.com/office/officeart/2005/8/layout/default"/>
    <dgm:cxn modelId="{3986E2BD-6CF3-48EF-A66E-77740006EA66}" type="presParOf" srcId="{E2A8C90D-B2DF-49F4-9FBB-D1CBDFEACA5D}" destId="{6D1D49AE-2898-44A6-BFC2-DCA55A8C90E1}" srcOrd="9" destOrd="0" presId="urn:microsoft.com/office/officeart/2005/8/layout/default"/>
    <dgm:cxn modelId="{B1D9BCA5-B617-4EF9-9EF7-92C42F08FC2F}" type="presParOf" srcId="{E2A8C90D-B2DF-49F4-9FBB-D1CBDFEACA5D}" destId="{FA8D2564-3404-4434-AE12-86E17CA048EE}" srcOrd="10" destOrd="0" presId="urn:microsoft.com/office/officeart/2005/8/layout/default"/>
    <dgm:cxn modelId="{1354249B-D086-4E0A-A862-D2FDCE08C284}" type="presParOf" srcId="{E2A8C90D-B2DF-49F4-9FBB-D1CBDFEACA5D}" destId="{DAAD4CEE-E43F-4427-82E5-26B33B1B87A1}" srcOrd="11" destOrd="0" presId="urn:microsoft.com/office/officeart/2005/8/layout/default"/>
    <dgm:cxn modelId="{B8F37D49-735B-4DE5-B1B1-7C3241C25C10}" type="presParOf" srcId="{E2A8C90D-B2DF-49F4-9FBB-D1CBDFEACA5D}" destId="{7B6F4726-23C0-426B-9BA6-BA3AA45DF3EC}" srcOrd="12" destOrd="0" presId="urn:microsoft.com/office/officeart/2005/8/layout/default"/>
    <dgm:cxn modelId="{62942119-070D-47DE-A098-ADC1C5CAEFA4}" type="presParOf" srcId="{E2A8C90D-B2DF-49F4-9FBB-D1CBDFEACA5D}" destId="{2119BB5E-F14E-489A-913A-A0D873946E99}" srcOrd="13" destOrd="0" presId="urn:microsoft.com/office/officeart/2005/8/layout/default"/>
    <dgm:cxn modelId="{ACA8C8FF-883A-4830-A1F6-55B8B27ACFD5}" type="presParOf" srcId="{E2A8C90D-B2DF-49F4-9FBB-D1CBDFEACA5D}" destId="{A3F79EA8-FF97-4C68-84DD-98DE894F76D7}" srcOrd="14" destOrd="0" presId="urn:microsoft.com/office/officeart/2005/8/layout/default"/>
    <dgm:cxn modelId="{B6B7CE5A-E828-47DB-9D77-15DA30007329}" type="presParOf" srcId="{E2A8C90D-B2DF-49F4-9FBB-D1CBDFEACA5D}" destId="{D2DA2D93-D6A9-4CBB-9E26-286E670D7CBC}" srcOrd="15" destOrd="0" presId="urn:microsoft.com/office/officeart/2005/8/layout/default"/>
    <dgm:cxn modelId="{4DC24479-D0F9-4E50-8324-55DB9FE8FE3C}" type="presParOf" srcId="{E2A8C90D-B2DF-49F4-9FBB-D1CBDFEACA5D}" destId="{CF0CB0A1-5F45-4DDB-9353-78F587FF8CDF}" srcOrd="16" destOrd="0" presId="urn:microsoft.com/office/officeart/2005/8/layout/default"/>
    <dgm:cxn modelId="{8D697BDA-2D97-45FE-B944-EEB5678F0C0D}" type="presParOf" srcId="{E2A8C90D-B2DF-49F4-9FBB-D1CBDFEACA5D}" destId="{9AB6AF70-6FE9-40C6-ABA6-47E3FBB1F208}" srcOrd="17" destOrd="0" presId="urn:microsoft.com/office/officeart/2005/8/layout/default"/>
    <dgm:cxn modelId="{57532D04-7328-4903-ADA0-E212A51BECEA}" type="presParOf" srcId="{E2A8C90D-B2DF-49F4-9FBB-D1CBDFEACA5D}" destId="{41646C4F-DB50-49EC-A7F1-2313295F27D6}" srcOrd="18" destOrd="0" presId="urn:microsoft.com/office/officeart/2005/8/layout/default"/>
    <dgm:cxn modelId="{06326EF9-7853-447F-907F-447E445CF237}" type="presParOf" srcId="{E2A8C90D-B2DF-49F4-9FBB-D1CBDFEACA5D}" destId="{5187E3ED-7FAC-4A88-AD56-AE5CD1288C62}" srcOrd="19" destOrd="0" presId="urn:microsoft.com/office/officeart/2005/8/layout/default"/>
    <dgm:cxn modelId="{FEE405D9-1A76-4276-BF4A-8EA53AF03223}" type="presParOf" srcId="{E2A8C90D-B2DF-49F4-9FBB-D1CBDFEACA5D}" destId="{93560AF3-1FC0-4FBA-AA4C-F3A9E7D81FDE}" srcOrd="20" destOrd="0" presId="urn:microsoft.com/office/officeart/2005/8/layout/default"/>
    <dgm:cxn modelId="{81A946EB-C54C-4317-938D-8B5D295A2ACA}" type="presParOf" srcId="{E2A8C90D-B2DF-49F4-9FBB-D1CBDFEACA5D}" destId="{FE79D5E3-363F-42B7-B47E-7500AB4C131D}" srcOrd="21" destOrd="0" presId="urn:microsoft.com/office/officeart/2005/8/layout/default"/>
    <dgm:cxn modelId="{3E516F16-1202-4A4E-B18B-B2D00E2A598C}" type="presParOf" srcId="{E2A8C90D-B2DF-49F4-9FBB-D1CBDFEACA5D}" destId="{72D0D314-C07B-4F2D-8A48-B8649930CF1A}"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45751-DA3D-41BE-926A-0E841BE87DC9}">
      <dsp:nvSpPr>
        <dsp:cNvPr id="0" name=""/>
        <dsp:cNvSpPr/>
      </dsp:nvSpPr>
      <dsp:spPr>
        <a:xfrm>
          <a:off x="297436" y="197510"/>
          <a:ext cx="2457907" cy="2457907"/>
        </a:xfrm>
        <a:prstGeom prst="pie">
          <a:avLst>
            <a:gd name="adj1" fmla="val 16200000"/>
            <a:gd name="adj2" fmla="val 180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Provider Taxes</a:t>
          </a:r>
        </a:p>
      </dsp:txBody>
      <dsp:txXfrm>
        <a:off x="1633776" y="651052"/>
        <a:ext cx="833932" cy="819302"/>
      </dsp:txXfrm>
    </dsp:sp>
    <dsp:sp modelId="{661FF2FA-F8CA-40E3-B70A-BC04D498A5D1}">
      <dsp:nvSpPr>
        <dsp:cNvPr id="0" name=""/>
        <dsp:cNvSpPr/>
      </dsp:nvSpPr>
      <dsp:spPr>
        <a:xfrm>
          <a:off x="170736" y="270662"/>
          <a:ext cx="2457907" cy="2457907"/>
        </a:xfrm>
        <a:prstGeom prst="pie">
          <a:avLst>
            <a:gd name="adj1" fmla="val 1800000"/>
            <a:gd name="adj2" fmla="val 900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Federal Funds</a:t>
          </a:r>
        </a:p>
      </dsp:txBody>
      <dsp:txXfrm>
        <a:off x="843735" y="1821484"/>
        <a:ext cx="1111910" cy="760780"/>
      </dsp:txXfrm>
    </dsp:sp>
    <dsp:sp modelId="{2E781B66-EAA8-45C5-978C-49292B7DC5B5}">
      <dsp:nvSpPr>
        <dsp:cNvPr id="0" name=""/>
        <dsp:cNvSpPr/>
      </dsp:nvSpPr>
      <dsp:spPr>
        <a:xfrm>
          <a:off x="170736" y="270662"/>
          <a:ext cx="2457907" cy="2457907"/>
        </a:xfrm>
        <a:prstGeom prst="pie">
          <a:avLst>
            <a:gd name="adj1" fmla="val 9000000"/>
            <a:gd name="adj2" fmla="val 1620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State Funds</a:t>
          </a:r>
        </a:p>
      </dsp:txBody>
      <dsp:txXfrm>
        <a:off x="434083" y="753465"/>
        <a:ext cx="833932" cy="8193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45751-DA3D-41BE-926A-0E841BE87DC9}">
      <dsp:nvSpPr>
        <dsp:cNvPr id="0" name=""/>
        <dsp:cNvSpPr/>
      </dsp:nvSpPr>
      <dsp:spPr>
        <a:xfrm>
          <a:off x="297436" y="197510"/>
          <a:ext cx="2457907" cy="2457907"/>
        </a:xfrm>
        <a:prstGeom prst="pie">
          <a:avLst>
            <a:gd name="adj1" fmla="val 16200000"/>
            <a:gd name="adj2" fmla="val 1800000"/>
          </a:avLst>
        </a:prstGeom>
        <a:solidFill>
          <a:schemeClr val="tx2">
            <a:lumMod val="20000"/>
            <a:lumOff val="8000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Provider Taxes</a:t>
          </a:r>
        </a:p>
      </dsp:txBody>
      <dsp:txXfrm>
        <a:off x="1633776" y="651052"/>
        <a:ext cx="833932" cy="819302"/>
      </dsp:txXfrm>
    </dsp:sp>
    <dsp:sp modelId="{661FF2FA-F8CA-40E3-B70A-BC04D498A5D1}">
      <dsp:nvSpPr>
        <dsp:cNvPr id="0" name=""/>
        <dsp:cNvSpPr/>
      </dsp:nvSpPr>
      <dsp:spPr>
        <a:xfrm>
          <a:off x="170736" y="270662"/>
          <a:ext cx="2457907" cy="2457907"/>
        </a:xfrm>
        <a:prstGeom prst="pie">
          <a:avLst>
            <a:gd name="adj1" fmla="val 1800000"/>
            <a:gd name="adj2" fmla="val 900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Federal Funds</a:t>
          </a:r>
        </a:p>
      </dsp:txBody>
      <dsp:txXfrm>
        <a:off x="843735" y="1821484"/>
        <a:ext cx="1111910" cy="760780"/>
      </dsp:txXfrm>
    </dsp:sp>
    <dsp:sp modelId="{2E781B66-EAA8-45C5-978C-49292B7DC5B5}">
      <dsp:nvSpPr>
        <dsp:cNvPr id="0" name=""/>
        <dsp:cNvSpPr/>
      </dsp:nvSpPr>
      <dsp:spPr>
        <a:xfrm>
          <a:off x="170736" y="270662"/>
          <a:ext cx="2457907" cy="2457907"/>
        </a:xfrm>
        <a:prstGeom prst="pie">
          <a:avLst>
            <a:gd name="adj1" fmla="val 9000000"/>
            <a:gd name="adj2" fmla="val 1620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State Funds</a:t>
          </a:r>
        </a:p>
      </dsp:txBody>
      <dsp:txXfrm>
        <a:off x="434083" y="753465"/>
        <a:ext cx="833932" cy="819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CC708F-A622-4836-8304-D72D2F8C345B}">
      <dsp:nvSpPr>
        <dsp:cNvPr id="0" name=""/>
        <dsp:cNvSpPr/>
      </dsp:nvSpPr>
      <dsp:spPr>
        <a:xfrm>
          <a:off x="863534" y="2315"/>
          <a:ext cx="1937518" cy="116251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Codify TACs and Tribal Affairs Offices across HHS</a:t>
          </a:r>
        </a:p>
      </dsp:txBody>
      <dsp:txXfrm>
        <a:off x="863534" y="2315"/>
        <a:ext cx="1937518" cy="1162511"/>
      </dsp:txXfrm>
    </dsp:sp>
    <dsp:sp modelId="{68E1C56C-D347-46CD-8C94-A53975A918B6}">
      <dsp:nvSpPr>
        <dsp:cNvPr id="0" name=""/>
        <dsp:cNvSpPr/>
      </dsp:nvSpPr>
      <dsp:spPr>
        <a:xfrm>
          <a:off x="2994805" y="2315"/>
          <a:ext cx="1937518" cy="116251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Tribal Perinatal Workforce Grants</a:t>
          </a:r>
        </a:p>
      </dsp:txBody>
      <dsp:txXfrm>
        <a:off x="2994805" y="2315"/>
        <a:ext cx="1937518" cy="1162511"/>
      </dsp:txXfrm>
    </dsp:sp>
    <dsp:sp modelId="{2BE19F81-AAD5-486F-84E0-E0F6467F637D}">
      <dsp:nvSpPr>
        <dsp:cNvPr id="0" name=""/>
        <dsp:cNvSpPr/>
      </dsp:nvSpPr>
      <dsp:spPr>
        <a:xfrm>
          <a:off x="5126075" y="2315"/>
          <a:ext cx="1937518" cy="1162511"/>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Tribal Set-Aside for the Community Mental Health Services Block Grant</a:t>
          </a:r>
        </a:p>
      </dsp:txBody>
      <dsp:txXfrm>
        <a:off x="5126075" y="2315"/>
        <a:ext cx="1937518" cy="1162511"/>
      </dsp:txXfrm>
    </dsp:sp>
    <dsp:sp modelId="{64F74142-C25F-4390-8F36-66AFFB61C6C8}">
      <dsp:nvSpPr>
        <dsp:cNvPr id="0" name=""/>
        <dsp:cNvSpPr/>
      </dsp:nvSpPr>
      <dsp:spPr>
        <a:xfrm>
          <a:off x="7257346" y="2315"/>
          <a:ext cx="1937518" cy="116251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Tribal Set-Aside for Substance Use Prevention, Treatment, and Recovery Services Block Grant </a:t>
          </a:r>
        </a:p>
      </dsp:txBody>
      <dsp:txXfrm>
        <a:off x="7257346" y="2315"/>
        <a:ext cx="1937518" cy="1162511"/>
      </dsp:txXfrm>
    </dsp:sp>
    <dsp:sp modelId="{AAD32CC4-B099-4F20-9DA5-B1E945D98976}">
      <dsp:nvSpPr>
        <dsp:cNvPr id="0" name=""/>
        <dsp:cNvSpPr/>
      </dsp:nvSpPr>
      <dsp:spPr>
        <a:xfrm>
          <a:off x="863534" y="1358578"/>
          <a:ext cx="1937518" cy="116251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Self-Governance at SAMHSA</a:t>
          </a:r>
        </a:p>
      </dsp:txBody>
      <dsp:txXfrm>
        <a:off x="863534" y="1358578"/>
        <a:ext cx="1937518" cy="1162511"/>
      </dsp:txXfrm>
    </dsp:sp>
    <dsp:sp modelId="{FA8D2564-3404-4434-AE12-86E17CA048EE}">
      <dsp:nvSpPr>
        <dsp:cNvPr id="0" name=""/>
        <dsp:cNvSpPr/>
      </dsp:nvSpPr>
      <dsp:spPr>
        <a:xfrm>
          <a:off x="2994805" y="1358578"/>
          <a:ext cx="1937518" cy="116251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Self-Governance Pilot for SNAP Administration</a:t>
          </a:r>
        </a:p>
      </dsp:txBody>
      <dsp:txXfrm>
        <a:off x="2994805" y="1358578"/>
        <a:ext cx="1937518" cy="1162511"/>
      </dsp:txXfrm>
    </dsp:sp>
    <dsp:sp modelId="{7B6F4726-23C0-426B-9BA6-BA3AA45DF3EC}">
      <dsp:nvSpPr>
        <dsp:cNvPr id="0" name=""/>
        <dsp:cNvSpPr/>
      </dsp:nvSpPr>
      <dsp:spPr>
        <a:xfrm>
          <a:off x="5126075" y="1358578"/>
          <a:ext cx="1937518" cy="116251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Tribal Schools Nutrition Grant Pilot Program</a:t>
          </a:r>
        </a:p>
      </dsp:txBody>
      <dsp:txXfrm>
        <a:off x="5126075" y="1358578"/>
        <a:ext cx="1937518" cy="1162511"/>
      </dsp:txXfrm>
    </dsp:sp>
    <dsp:sp modelId="{A3F79EA8-FF97-4C68-84DD-98DE894F76D7}">
      <dsp:nvSpPr>
        <dsp:cNvPr id="0" name=""/>
        <dsp:cNvSpPr/>
      </dsp:nvSpPr>
      <dsp:spPr>
        <a:xfrm>
          <a:off x="7257346" y="1358578"/>
          <a:ext cx="1937518" cy="1162511"/>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Establish a BIE Behavioral Health and Wellness Program </a:t>
          </a:r>
        </a:p>
      </dsp:txBody>
      <dsp:txXfrm>
        <a:off x="7257346" y="1358578"/>
        <a:ext cx="1937518" cy="1162511"/>
      </dsp:txXfrm>
    </dsp:sp>
    <dsp:sp modelId="{CF0CB0A1-5F45-4DDB-9353-78F587FF8CDF}">
      <dsp:nvSpPr>
        <dsp:cNvPr id="0" name=""/>
        <dsp:cNvSpPr/>
      </dsp:nvSpPr>
      <dsp:spPr>
        <a:xfrm>
          <a:off x="863534" y="2714841"/>
          <a:ext cx="1937518" cy="116251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Improve Tribal Data Collection at CDC</a:t>
          </a:r>
        </a:p>
      </dsp:txBody>
      <dsp:txXfrm>
        <a:off x="863534" y="2714841"/>
        <a:ext cx="1937518" cy="1162511"/>
      </dsp:txXfrm>
    </dsp:sp>
    <dsp:sp modelId="{41646C4F-DB50-49EC-A7F1-2313295F27D6}">
      <dsp:nvSpPr>
        <dsp:cNvPr id="0" name=""/>
        <dsp:cNvSpPr/>
      </dsp:nvSpPr>
      <dsp:spPr>
        <a:xfrm>
          <a:off x="2994805" y="2714841"/>
          <a:ext cx="1937518" cy="116251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Study the Intersection of Domestic Violence and Maternal Mortality</a:t>
          </a:r>
        </a:p>
      </dsp:txBody>
      <dsp:txXfrm>
        <a:off x="2994805" y="2714841"/>
        <a:ext cx="1937518" cy="1162511"/>
      </dsp:txXfrm>
    </dsp:sp>
    <dsp:sp modelId="{93560AF3-1FC0-4FBA-AA4C-F3A9E7D81FDE}">
      <dsp:nvSpPr>
        <dsp:cNvPr id="0" name=""/>
        <dsp:cNvSpPr/>
      </dsp:nvSpPr>
      <dsp:spPr>
        <a:xfrm>
          <a:off x="5126075" y="2714841"/>
          <a:ext cx="1937518" cy="116251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Study the Intersection of Nutrition Programs and Health Outcomes</a:t>
          </a:r>
        </a:p>
      </dsp:txBody>
      <dsp:txXfrm>
        <a:off x="5126075" y="2714841"/>
        <a:ext cx="1937518" cy="1162511"/>
      </dsp:txXfrm>
    </dsp:sp>
    <dsp:sp modelId="{72D0D314-C07B-4F2D-8A48-B8649930CF1A}">
      <dsp:nvSpPr>
        <dsp:cNvPr id="0" name=""/>
        <dsp:cNvSpPr/>
      </dsp:nvSpPr>
      <dsp:spPr>
        <a:xfrm>
          <a:off x="7257346" y="2714841"/>
          <a:ext cx="1937518" cy="116251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Study the Impact of Environmental Health on Native Children </a:t>
          </a:r>
        </a:p>
      </dsp:txBody>
      <dsp:txXfrm>
        <a:off x="7257346" y="2714841"/>
        <a:ext cx="1937518" cy="1162511"/>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32" tIns="45716" rIns="91432" bIns="45716"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32" tIns="45716" rIns="91432" bIns="45716" rtlCol="0"/>
          <a:lstStyle>
            <a:lvl1pPr algn="r">
              <a:defRPr sz="1200"/>
            </a:lvl1pPr>
          </a:lstStyle>
          <a:p>
            <a:fld id="{178C31A7-A6C8-4D29-9F9C-798477529616}"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32" tIns="45716" rIns="91432" bIns="45716"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32" tIns="45716" rIns="91432" bIns="4571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32" tIns="45716" rIns="91432" bIns="45716"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32" tIns="45716" rIns="91432" bIns="45716" rtlCol="0" anchor="b"/>
          <a:lstStyle>
            <a:lvl1pPr algn="r">
              <a:defRPr sz="1200"/>
            </a:lvl1pPr>
          </a:lstStyle>
          <a:p>
            <a:fld id="{C6CD481B-43E0-4FC2-ADEA-D621430EE0CE}" type="slidenum">
              <a:rPr lang="en-US" smtClean="0"/>
              <a:t>‹#›</a:t>
            </a:fld>
            <a:endParaRPr lang="en-US"/>
          </a:p>
        </p:txBody>
      </p:sp>
    </p:spTree>
    <p:extLst>
      <p:ext uri="{BB962C8B-B14F-4D97-AF65-F5344CB8AC3E}">
        <p14:creationId xmlns:p14="http://schemas.microsoft.com/office/powerpoint/2010/main" val="997675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7A3431-68FF-493E-9FCC-39941D0FF2E6}" type="slidenum">
              <a:rPr lang="en-US" smtClean="0"/>
              <a:pPr/>
              <a:t>1</a:t>
            </a:fld>
            <a:endParaRPr lang="en-US" dirty="0"/>
          </a:p>
        </p:txBody>
      </p:sp>
    </p:spTree>
    <p:extLst>
      <p:ext uri="{BB962C8B-B14F-4D97-AF65-F5344CB8AC3E}">
        <p14:creationId xmlns:p14="http://schemas.microsoft.com/office/powerpoint/2010/main" val="374090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64ED7-21E2-6586-61A1-CA5C33F34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0BBFD4-3AE0-ADBB-71DB-2500FD99D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F3061-BD09-BE57-95DB-5320CBD52B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16AC1B-41DC-4745-4B94-3E3CC1AB816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6CD481B-43E0-4FC2-ADEA-D621430EE0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8488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CD481B-43E0-4FC2-ADEA-D621430EE0CE}" type="slidenum">
              <a:rPr lang="en-US" smtClean="0"/>
              <a:t>12</a:t>
            </a:fld>
            <a:endParaRPr lang="en-US"/>
          </a:p>
        </p:txBody>
      </p:sp>
    </p:spTree>
    <p:extLst>
      <p:ext uri="{BB962C8B-B14F-4D97-AF65-F5344CB8AC3E}">
        <p14:creationId xmlns:p14="http://schemas.microsoft.com/office/powerpoint/2010/main" val="105529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tabLst/>
              <a:defRPr/>
            </a:pPr>
            <a:fld id="{6C7A3431-68FF-493E-9FCC-39941D0FF2E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8116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BD6139-AE04-4099-856A-D6227AEA363C}"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1EF20-63CA-4B1B-B79C-B5C84DA87A0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8768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D6139-AE04-4099-856A-D6227AEA363C}"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1EF20-63CA-4B1B-B79C-B5C84DA87A06}" type="slidenum">
              <a:rPr lang="en-US" smtClean="0"/>
              <a:t>‹#›</a:t>
            </a:fld>
            <a:endParaRPr lang="en-US"/>
          </a:p>
        </p:txBody>
      </p:sp>
    </p:spTree>
    <p:extLst>
      <p:ext uri="{BB962C8B-B14F-4D97-AF65-F5344CB8AC3E}">
        <p14:creationId xmlns:p14="http://schemas.microsoft.com/office/powerpoint/2010/main" val="3634730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D6139-AE04-4099-856A-D6227AEA363C}"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1EF20-63CA-4B1B-B79C-B5C84DA87A06}" type="slidenum">
              <a:rPr lang="en-US" smtClean="0"/>
              <a:t>‹#›</a:t>
            </a:fld>
            <a:endParaRPr lang="en-US"/>
          </a:p>
        </p:txBody>
      </p:sp>
    </p:spTree>
    <p:extLst>
      <p:ext uri="{BB962C8B-B14F-4D97-AF65-F5344CB8AC3E}">
        <p14:creationId xmlns:p14="http://schemas.microsoft.com/office/powerpoint/2010/main" val="2598336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6330690-DB9F-4E0A-B48A-59157F5679D4}" type="datetime1">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AFDF4E-827F-427A-878E-6542E865605E}"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319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BA2C66-EA93-49FA-B21C-697FD36DA64F}" type="datetime1">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AFDF4E-827F-427A-878E-6542E865605E}" type="slidenum">
              <a:rPr lang="en-US" smtClean="0"/>
              <a:t>‹#›</a:t>
            </a:fld>
            <a:endParaRPr lang="en-US"/>
          </a:p>
        </p:txBody>
      </p:sp>
    </p:spTree>
    <p:extLst>
      <p:ext uri="{BB962C8B-B14F-4D97-AF65-F5344CB8AC3E}">
        <p14:creationId xmlns:p14="http://schemas.microsoft.com/office/powerpoint/2010/main" val="1585699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EAA848-1D8F-478E-854A-4982F4D6B4BA}" type="datetime1">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AFDF4E-827F-427A-878E-6542E865605E}"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4342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7"/>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E2C952-BCC6-4F14-BFB2-760655DB4A4B}" type="datetime1">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AFDF4E-827F-427A-878E-6542E865605E}" type="slidenum">
              <a:rPr lang="en-US" smtClean="0"/>
              <a:t>‹#›</a:t>
            </a:fld>
            <a:endParaRPr lang="en-US"/>
          </a:p>
        </p:txBody>
      </p:sp>
    </p:spTree>
    <p:extLst>
      <p:ext uri="{BB962C8B-B14F-4D97-AF65-F5344CB8AC3E}">
        <p14:creationId xmlns:p14="http://schemas.microsoft.com/office/powerpoint/2010/main" val="2352182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880D03-2C40-46D3-B332-C3F6CC6F7D09}" type="datetime1">
              <a:rPr lang="en-US" smtClean="0"/>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AFDF4E-827F-427A-878E-6542E865605E}" type="slidenum">
              <a:rPr lang="en-US" smtClean="0"/>
              <a:t>‹#›</a:t>
            </a:fld>
            <a:endParaRPr lang="en-US"/>
          </a:p>
        </p:txBody>
      </p:sp>
    </p:spTree>
    <p:extLst>
      <p:ext uri="{BB962C8B-B14F-4D97-AF65-F5344CB8AC3E}">
        <p14:creationId xmlns:p14="http://schemas.microsoft.com/office/powerpoint/2010/main" val="1953566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06132C-7102-4621-B92B-08708651EAC0}" type="datetime1">
              <a:rPr lang="en-US" smtClean="0"/>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AFDF4E-827F-427A-878E-6542E865605E}" type="slidenum">
              <a:rPr lang="en-US" smtClean="0"/>
              <a:t>‹#›</a:t>
            </a:fld>
            <a:endParaRPr lang="en-US"/>
          </a:p>
        </p:txBody>
      </p:sp>
    </p:spTree>
    <p:extLst>
      <p:ext uri="{BB962C8B-B14F-4D97-AF65-F5344CB8AC3E}">
        <p14:creationId xmlns:p14="http://schemas.microsoft.com/office/powerpoint/2010/main" val="41796443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C69D0D3-7036-4C52-B89C-11B746ECAE23}" type="datetime1">
              <a:rPr lang="en-US" smtClean="0"/>
              <a:t>7/28/2026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1AFDF4E-827F-427A-878E-6542E865605E}" type="slidenum">
              <a:rPr lang="en-US" smtClean="0"/>
              <a:t>‹#›</a:t>
            </a:fld>
            <a:endParaRPr lang="en-US"/>
          </a:p>
        </p:txBody>
      </p:sp>
    </p:spTree>
    <p:extLst>
      <p:ext uri="{BB962C8B-B14F-4D97-AF65-F5344CB8AC3E}">
        <p14:creationId xmlns:p14="http://schemas.microsoft.com/office/powerpoint/2010/main" val="1529079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613650" y="731520"/>
            <a:ext cx="6679191"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F26215CD-E371-4251-8EAC-644655C353F2}" type="datetime1">
              <a:rPr lang="en-US" smtClean="0"/>
              <a:t>7/28/2026</a:t>
            </a:fld>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1AFDF4E-827F-427A-878E-6542E865605E}" type="slidenum">
              <a:rPr lang="en-US" smtClean="0"/>
              <a:t>‹#›</a:t>
            </a:fld>
            <a:endParaRPr lang="en-US"/>
          </a:p>
        </p:txBody>
      </p:sp>
    </p:spTree>
    <p:extLst>
      <p:ext uri="{BB962C8B-B14F-4D97-AF65-F5344CB8AC3E}">
        <p14:creationId xmlns:p14="http://schemas.microsoft.com/office/powerpoint/2010/main" val="2167349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D6139-AE04-4099-856A-D6227AEA363C}"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1EF20-63CA-4B1B-B79C-B5C84DA87A06}" type="slidenum">
              <a:rPr lang="en-US" smtClean="0"/>
              <a:t>‹#›</a:t>
            </a:fld>
            <a:endParaRPr lang="en-US"/>
          </a:p>
        </p:txBody>
      </p:sp>
    </p:spTree>
    <p:extLst>
      <p:ext uri="{BB962C8B-B14F-4D97-AF65-F5344CB8AC3E}">
        <p14:creationId xmlns:p14="http://schemas.microsoft.com/office/powerpoint/2010/main" val="2106671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7" y="0"/>
            <a:ext cx="12191985" cy="4915076"/>
          </a:xfrm>
          <a:blipFill>
            <a:blip r:embed="rId2"/>
            <a:srcRec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ct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031FA0-1FE5-486D-AC56-0E3B22675F1D}" type="datetime1">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AFDF4E-827F-427A-878E-6542E865605E}" type="slidenum">
              <a:rPr lang="en-US" smtClean="0"/>
              <a:t>‹#›</a:t>
            </a:fld>
            <a:endParaRPr lang="en-US"/>
          </a:p>
        </p:txBody>
      </p:sp>
    </p:spTree>
    <p:extLst>
      <p:ext uri="{BB962C8B-B14F-4D97-AF65-F5344CB8AC3E}">
        <p14:creationId xmlns:p14="http://schemas.microsoft.com/office/powerpoint/2010/main" val="23087680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3C278E-1770-4DB9-B6DD-BCC8DA9519AE}" type="datetime1">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AFDF4E-827F-427A-878E-6542E865605E}" type="slidenum">
              <a:rPr lang="en-US" smtClean="0"/>
              <a:t>‹#›</a:t>
            </a:fld>
            <a:endParaRPr lang="en-US"/>
          </a:p>
        </p:txBody>
      </p:sp>
    </p:spTree>
    <p:extLst>
      <p:ext uri="{BB962C8B-B14F-4D97-AF65-F5344CB8AC3E}">
        <p14:creationId xmlns:p14="http://schemas.microsoft.com/office/powerpoint/2010/main" val="2583837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F7A37F-5252-48C3-A065-8F381740CD32}" type="datetime1">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AFDF4E-827F-427A-878E-6542E865605E}" type="slidenum">
              <a:rPr lang="en-US" smtClean="0"/>
              <a:t>‹#›</a:t>
            </a:fld>
            <a:endParaRPr lang="en-US"/>
          </a:p>
        </p:txBody>
      </p:sp>
    </p:spTree>
    <p:extLst>
      <p:ext uri="{BB962C8B-B14F-4D97-AF65-F5344CB8AC3E}">
        <p14:creationId xmlns:p14="http://schemas.microsoft.com/office/powerpoint/2010/main" val="3917072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BD6139-AE04-4099-856A-D6227AEA363C}" type="datetimeFigureOut">
              <a:rPr lang="en-US" smtClean="0"/>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F1EF20-63CA-4B1B-B79C-B5C84DA87A06}"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330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BD6139-AE04-4099-856A-D6227AEA363C}"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F1EF20-63CA-4B1B-B79C-B5C84DA87A06}" type="slidenum">
              <a:rPr lang="en-US" smtClean="0"/>
              <a:t>‹#›</a:t>
            </a:fld>
            <a:endParaRPr lang="en-US"/>
          </a:p>
        </p:txBody>
      </p:sp>
    </p:spTree>
    <p:extLst>
      <p:ext uri="{BB962C8B-B14F-4D97-AF65-F5344CB8AC3E}">
        <p14:creationId xmlns:p14="http://schemas.microsoft.com/office/powerpoint/2010/main" val="2063555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BD6139-AE04-4099-856A-D6227AEA363C}" type="datetimeFigureOut">
              <a:rPr lang="en-US" smtClean="0"/>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F1EF20-63CA-4B1B-B79C-B5C84DA87A06}" type="slidenum">
              <a:rPr lang="en-US" smtClean="0"/>
              <a:t>‹#›</a:t>
            </a:fld>
            <a:endParaRPr lang="en-US"/>
          </a:p>
        </p:txBody>
      </p:sp>
    </p:spTree>
    <p:extLst>
      <p:ext uri="{BB962C8B-B14F-4D97-AF65-F5344CB8AC3E}">
        <p14:creationId xmlns:p14="http://schemas.microsoft.com/office/powerpoint/2010/main" val="400012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BD6139-AE04-4099-856A-D6227AEA363C}" type="datetimeFigureOut">
              <a:rPr lang="en-US" smtClean="0"/>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F1EF20-63CA-4B1B-B79C-B5C84DA87A06}" type="slidenum">
              <a:rPr lang="en-US" smtClean="0"/>
              <a:t>‹#›</a:t>
            </a:fld>
            <a:endParaRPr lang="en-US"/>
          </a:p>
        </p:txBody>
      </p:sp>
    </p:spTree>
    <p:extLst>
      <p:ext uri="{BB962C8B-B14F-4D97-AF65-F5344CB8AC3E}">
        <p14:creationId xmlns:p14="http://schemas.microsoft.com/office/powerpoint/2010/main" val="2130524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9BD6139-AE04-4099-856A-D6227AEA363C}" type="datetimeFigureOut">
              <a:rPr lang="en-US" smtClean="0"/>
              <a:t>7/28/2026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DF1EF20-63CA-4B1B-B79C-B5C84DA87A06}" type="slidenum">
              <a:rPr lang="en-US" smtClean="0"/>
              <a:t>‹#›</a:t>
            </a:fld>
            <a:endParaRPr lang="en-US"/>
          </a:p>
        </p:txBody>
      </p:sp>
    </p:spTree>
    <p:extLst>
      <p:ext uri="{BB962C8B-B14F-4D97-AF65-F5344CB8AC3E}">
        <p14:creationId xmlns:p14="http://schemas.microsoft.com/office/powerpoint/2010/main" val="1914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9BD6139-AE04-4099-856A-D6227AEA363C}" type="datetimeFigureOut">
              <a:rPr lang="en-US" smtClean="0"/>
              <a:t>7/28/2026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DF1EF20-63CA-4B1B-B79C-B5C84DA87A06}" type="slidenum">
              <a:rPr lang="en-US" smtClean="0"/>
              <a:t>‹#›</a:t>
            </a:fld>
            <a:endParaRPr lang="en-US"/>
          </a:p>
        </p:txBody>
      </p:sp>
    </p:spTree>
    <p:extLst>
      <p:ext uri="{BB962C8B-B14F-4D97-AF65-F5344CB8AC3E}">
        <p14:creationId xmlns:p14="http://schemas.microsoft.com/office/powerpoint/2010/main" val="322402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9BD6139-AE04-4099-856A-D6227AEA363C}" type="datetimeFigureOut">
              <a:rPr lang="en-US" smtClean="0"/>
              <a:t>7/28/2026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F1EF20-63CA-4B1B-B79C-B5C84DA87A06}" type="slidenum">
              <a:rPr lang="en-US" smtClean="0"/>
              <a:t>‹#›</a:t>
            </a:fld>
            <a:endParaRPr lang="en-US"/>
          </a:p>
        </p:txBody>
      </p:sp>
    </p:spTree>
    <p:extLst>
      <p:ext uri="{BB962C8B-B14F-4D97-AF65-F5344CB8AC3E}">
        <p14:creationId xmlns:p14="http://schemas.microsoft.com/office/powerpoint/2010/main" val="3874351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9BD6139-AE04-4099-856A-D6227AEA363C}" type="datetimeFigureOut">
              <a:rPr lang="en-US" smtClean="0"/>
              <a:t>7/28/2026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DF1EF20-63CA-4B1B-B79C-B5C84DA87A06}"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6686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0C48AA89-3594-43B7-8F8C-BDA1AA12FCB7}" type="datetime1">
              <a:rPr lang="en-US" smtClean="0"/>
              <a:t>7/28/2026</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81AFDF4E-827F-427A-878E-6542E865605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088407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hyperlink" Target="mailto:emilhollin@hobbsstraus.com"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057400"/>
            <a:ext cx="7772400" cy="2209800"/>
          </a:xfrm>
        </p:spPr>
        <p:txBody>
          <a:bodyPr>
            <a:normAutofit/>
          </a:bodyPr>
          <a:lstStyle/>
          <a:p>
            <a:br>
              <a:rPr lang="en-US" b="1" dirty="0">
                <a:solidFill>
                  <a:schemeClr val="accent1">
                    <a:lumMod val="75000"/>
                  </a:schemeClr>
                </a:solidFill>
              </a:rPr>
            </a:br>
            <a:endParaRPr lang="en-US" b="1" dirty="0">
              <a:solidFill>
                <a:schemeClr val="accent1">
                  <a:lumMod val="75000"/>
                </a:schemeClr>
              </a:solidFill>
            </a:endParaRPr>
          </a:p>
        </p:txBody>
      </p:sp>
      <p:sp>
        <p:nvSpPr>
          <p:cNvPr id="3" name="Subtitle 2"/>
          <p:cNvSpPr>
            <a:spLocks noGrp="1"/>
          </p:cNvSpPr>
          <p:nvPr>
            <p:ph type="subTitle" idx="1"/>
          </p:nvPr>
        </p:nvSpPr>
        <p:spPr>
          <a:xfrm>
            <a:off x="1198605" y="1828801"/>
            <a:ext cx="9897763" cy="3975552"/>
          </a:xfrm>
        </p:spPr>
        <p:txBody>
          <a:bodyPr>
            <a:normAutofit/>
          </a:bodyPr>
          <a:lstStyle/>
          <a:p>
            <a:endParaRPr lang="en-US" sz="1900" b="1" u="sng" dirty="0">
              <a:solidFill>
                <a:schemeClr val="tx1"/>
              </a:solidFill>
            </a:endParaRPr>
          </a:p>
          <a:p>
            <a:pPr>
              <a:spcBef>
                <a:spcPts val="0"/>
              </a:spcBef>
            </a:pPr>
            <a:endParaRPr lang="en-US" sz="3200" kern="0" dirty="0">
              <a:solidFill>
                <a:schemeClr val="tx1"/>
              </a:solidFill>
              <a:effectLst>
                <a:outerShdw blurRad="38100" dist="38100" dir="2700000" algn="tl">
                  <a:srgbClr val="000000">
                    <a:alpha val="43137"/>
                  </a:srgbClr>
                </a:outerShdw>
              </a:effectLst>
              <a:ea typeface="+mj-ea"/>
              <a:cs typeface="+mj-cs"/>
            </a:endParaRPr>
          </a:p>
          <a:p>
            <a:pPr algn="ctr">
              <a:spcBef>
                <a:spcPts val="0"/>
              </a:spcBef>
            </a:pPr>
            <a:r>
              <a:rPr kumimoji="0" lang="en-US" sz="3600" b="0" i="0" u="none" strike="noStrike" kern="1200" cap="none" spc="-50" normalizeH="0" baseline="0" noProof="0" dirty="0">
                <a:ln>
                  <a:noFill/>
                </a:ln>
                <a:solidFill>
                  <a:srgbClr val="000000">
                    <a:lumMod val="85000"/>
                    <a:lumOff val="15000"/>
                  </a:srgbClr>
                </a:solidFill>
                <a:effectLst>
                  <a:outerShdw blurRad="38100" dist="38100" dir="2700000" algn="tl">
                    <a:srgbClr val="000000">
                      <a:alpha val="43137"/>
                    </a:srgbClr>
                  </a:outerShdw>
                </a:effectLst>
                <a:uLnTx/>
                <a:uFillTx/>
                <a:latin typeface="Calibri Light" panose="020F0302020204030204"/>
                <a:ea typeface="+mj-ea"/>
                <a:cs typeface="+mj-cs"/>
              </a:rPr>
              <a:t>Association of Indians for Self-Determination</a:t>
            </a:r>
            <a:br>
              <a:rPr kumimoji="0" lang="en-US" sz="3600" b="0" i="0" u="none" strike="noStrike" kern="1200" cap="none" spc="-50" normalizeH="0" baseline="0" noProof="0" dirty="0">
                <a:ln>
                  <a:noFill/>
                </a:ln>
                <a:solidFill>
                  <a:srgbClr val="000000">
                    <a:lumMod val="85000"/>
                    <a:lumOff val="15000"/>
                  </a:srgbClr>
                </a:solidFill>
                <a:effectLst>
                  <a:outerShdw blurRad="38100" dist="38100" dir="2700000" algn="tl">
                    <a:srgbClr val="000000">
                      <a:alpha val="43137"/>
                    </a:srgbClr>
                  </a:outerShdw>
                </a:effectLst>
                <a:uLnTx/>
                <a:uFillTx/>
                <a:latin typeface="Calibri Light" panose="020F0302020204030204"/>
                <a:ea typeface="+mj-ea"/>
                <a:cs typeface="+mj-cs"/>
              </a:rPr>
            </a:br>
            <a:r>
              <a:rPr kumimoji="0" lang="en-US" sz="3600" b="0" i="0" u="none" strike="noStrike" kern="1200" cap="none" spc="-50" normalizeH="0" baseline="0" noProof="0" dirty="0">
                <a:ln>
                  <a:noFill/>
                </a:ln>
                <a:solidFill>
                  <a:srgbClr val="000000">
                    <a:lumMod val="85000"/>
                    <a:lumOff val="15000"/>
                  </a:srgbClr>
                </a:solidFill>
                <a:effectLst>
                  <a:outerShdw blurRad="38100" dist="38100" dir="2700000" algn="tl">
                    <a:srgbClr val="000000">
                      <a:alpha val="43137"/>
                    </a:srgbClr>
                  </a:outerShdw>
                </a:effectLst>
                <a:uLnTx/>
                <a:uFillTx/>
                <a:latin typeface="Calibri Light" panose="020F0302020204030204"/>
                <a:ea typeface="+mj-ea"/>
                <a:cs typeface="+mj-cs"/>
              </a:rPr>
              <a:t> in Healthcare </a:t>
            </a:r>
          </a:p>
          <a:p>
            <a:pPr algn="ctr">
              <a:spcBef>
                <a:spcPts val="0"/>
              </a:spcBef>
            </a:pPr>
            <a:r>
              <a:rPr lang="en-US" sz="2800" kern="0" dirty="0">
                <a:solidFill>
                  <a:schemeClr val="tx1"/>
                </a:solidFill>
                <a:effectLst>
                  <a:outerShdw blurRad="38100" dist="38100" dir="2700000" algn="tl">
                    <a:srgbClr val="000000">
                      <a:alpha val="43137"/>
                    </a:srgbClr>
                  </a:outerShdw>
                </a:effectLst>
                <a:ea typeface="+mj-ea"/>
                <a:cs typeface="+mj-cs"/>
              </a:rPr>
              <a:t>July 24, 2026</a:t>
            </a:r>
            <a:endParaRPr lang="en-US" sz="2800" kern="0" dirty="0">
              <a:solidFill>
                <a:srgbClr val="000000"/>
              </a:solidFill>
              <a:ea typeface="+mj-ea"/>
              <a:cs typeface="+mj-cs"/>
            </a:endParaRPr>
          </a:p>
          <a:p>
            <a:pPr>
              <a:spcBef>
                <a:spcPts val="0"/>
              </a:spcBef>
            </a:pPr>
            <a:endParaRPr lang="en-US" sz="2000" kern="0" dirty="0">
              <a:solidFill>
                <a:srgbClr val="000000"/>
              </a:solidFill>
              <a:latin typeface="Arial"/>
              <a:ea typeface="+mj-ea"/>
              <a:cs typeface="+mj-cs"/>
            </a:endParaRPr>
          </a:p>
          <a:p>
            <a:pPr>
              <a:spcBef>
                <a:spcPts val="0"/>
              </a:spcBef>
            </a:pPr>
            <a:endParaRPr lang="en-US" sz="1400" i="1" dirty="0">
              <a:ea typeface="Calibri" panose="020F0502020204030204" pitchFamily="34" charset="0"/>
            </a:endParaRPr>
          </a:p>
          <a:p>
            <a:endParaRPr lang="en-US" sz="1900" dirty="0">
              <a:solidFill>
                <a:schemeClr val="tx1"/>
              </a:solidFill>
            </a:endParaRPr>
          </a:p>
        </p:txBody>
      </p:sp>
      <p:pic>
        <p:nvPicPr>
          <p:cNvPr id="8" name="Picture 7">
            <a:extLst>
              <a:ext uri="{FF2B5EF4-FFF2-40B4-BE49-F238E27FC236}">
                <a16:creationId xmlns:a16="http://schemas.microsoft.com/office/drawing/2014/main" id="{1C0CA562-0269-4F83-985C-ED75F3FA00D6}"/>
              </a:ext>
            </a:extLst>
          </p:cNvPr>
          <p:cNvPicPr>
            <a:picLocks noChangeAspect="1"/>
          </p:cNvPicPr>
          <p:nvPr/>
        </p:nvPicPr>
        <p:blipFill>
          <a:blip r:embed="rId3"/>
          <a:stretch>
            <a:fillRect/>
          </a:stretch>
        </p:blipFill>
        <p:spPr>
          <a:xfrm>
            <a:off x="771816" y="520247"/>
            <a:ext cx="1685950" cy="1650825"/>
          </a:xfrm>
          <a:prstGeom prst="rect">
            <a:avLst/>
          </a:prstGeom>
        </p:spPr>
      </p:pic>
      <p:sp>
        <p:nvSpPr>
          <p:cNvPr id="10" name="TextBox 9">
            <a:extLst>
              <a:ext uri="{FF2B5EF4-FFF2-40B4-BE49-F238E27FC236}">
                <a16:creationId xmlns:a16="http://schemas.microsoft.com/office/drawing/2014/main" id="{6740D56E-6314-4AC2-96D5-B310B297FC56}"/>
              </a:ext>
            </a:extLst>
          </p:cNvPr>
          <p:cNvSpPr txBox="1"/>
          <p:nvPr/>
        </p:nvSpPr>
        <p:spPr>
          <a:xfrm>
            <a:off x="1349828" y="4574111"/>
            <a:ext cx="7249885" cy="1384995"/>
          </a:xfrm>
          <a:prstGeom prst="rect">
            <a:avLst/>
          </a:prstGeom>
          <a:noFill/>
        </p:spPr>
        <p:txBody>
          <a:bodyPr wrap="square">
            <a:spAutoFit/>
          </a:bodyPr>
          <a:lstStyle/>
          <a:p>
            <a:pPr>
              <a:lnSpc>
                <a:spcPct val="100000"/>
              </a:lnSpc>
              <a:spcBef>
                <a:spcPts val="0"/>
              </a:spcBef>
              <a:spcAft>
                <a:spcPts val="0"/>
              </a:spcAft>
            </a:pPr>
            <a:r>
              <a:rPr lang="en-US" sz="2800" dirty="0"/>
              <a:t>Elliott Milhollin</a:t>
            </a:r>
          </a:p>
          <a:p>
            <a:pPr>
              <a:lnSpc>
                <a:spcPct val="100000"/>
              </a:lnSpc>
              <a:spcBef>
                <a:spcPts val="0"/>
              </a:spcBef>
              <a:spcAft>
                <a:spcPts val="0"/>
              </a:spcAft>
            </a:pPr>
            <a:r>
              <a:rPr lang="en-US" sz="2800" dirty="0"/>
              <a:t>Hobbs, Straus, Dean &amp; Walker LLP</a:t>
            </a:r>
          </a:p>
          <a:p>
            <a:pPr>
              <a:lnSpc>
                <a:spcPct val="100000"/>
              </a:lnSpc>
              <a:spcBef>
                <a:spcPts val="0"/>
              </a:spcBef>
              <a:spcAft>
                <a:spcPts val="0"/>
              </a:spcAft>
            </a:pPr>
            <a:endParaRPr lang="en-US" sz="2800" dirty="0"/>
          </a:p>
        </p:txBody>
      </p:sp>
      <p:pic>
        <p:nvPicPr>
          <p:cNvPr id="5" name="Picture 2" descr="Hobbs Straus Dean &amp; Walker, LLP | NAFOA">
            <a:extLst>
              <a:ext uri="{FF2B5EF4-FFF2-40B4-BE49-F238E27FC236}">
                <a16:creationId xmlns:a16="http://schemas.microsoft.com/office/drawing/2014/main" id="{F0E71739-AE8A-15D8-FA27-375DB056F045}"/>
              </a:ext>
            </a:extLst>
          </p:cNvPr>
          <p:cNvPicPr>
            <a:picLocks noChangeAspect="1" noChangeArrowheads="1"/>
          </p:cNvPicPr>
          <p:nvPr/>
        </p:nvPicPr>
        <p:blipFill>
          <a:blip r:embed="rId4"/>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8905B7-6B84-A590-DA76-8A73524C3AA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F5E8B1-C993-F36C-5702-FE412325C2F9}"/>
              </a:ext>
            </a:extLst>
          </p:cNvPr>
          <p:cNvSpPr>
            <a:spLocks noGrp="1"/>
          </p:cNvSpPr>
          <p:nvPr>
            <p:ph type="title"/>
          </p:nvPr>
        </p:nvSpPr>
        <p:spPr>
          <a:xfrm>
            <a:off x="5181601" y="634946"/>
            <a:ext cx="6368142" cy="1450757"/>
          </a:xfrm>
        </p:spPr>
        <p:txBody>
          <a:bodyPr vert="horz" lIns="91440" tIns="45720" rIns="91440" bIns="45720" rtlCol="0" anchor="b">
            <a:normAutofit/>
          </a:bodyPr>
          <a:lstStyle/>
          <a:p>
            <a:r>
              <a:rPr lang="en-US" kern="1200" spc="-50" baseline="0" dirty="0">
                <a:solidFill>
                  <a:schemeClr val="tx1">
                    <a:lumMod val="75000"/>
                    <a:lumOff val="25000"/>
                  </a:schemeClr>
                </a:solidFill>
                <a:latin typeface="+mj-lt"/>
                <a:ea typeface="+mj-ea"/>
                <a:cs typeface="+mj-cs"/>
              </a:rPr>
              <a:t>FY2027 Appropriations – Congress</a:t>
            </a:r>
          </a:p>
        </p:txBody>
      </p:sp>
      <p:pic>
        <p:nvPicPr>
          <p:cNvPr id="3" name="Picture 2" descr="Congress Indispensable | National Affairs">
            <a:extLst>
              <a:ext uri="{FF2B5EF4-FFF2-40B4-BE49-F238E27FC236}">
                <a16:creationId xmlns:a16="http://schemas.microsoft.com/office/drawing/2014/main" id="{E49978AD-10C5-1657-9B35-E70A82306A14}"/>
              </a:ext>
            </a:extLst>
          </p:cNvPr>
          <p:cNvPicPr>
            <a:picLocks noChangeAspect="1"/>
          </p:cNvPicPr>
          <p:nvPr/>
        </p:nvPicPr>
        <p:blipFill>
          <a:blip r:embed="rId2"/>
          <a:srcRect l="26027" t="-176" r="25366" b="177"/>
          <a:stretch>
            <a:fillRect/>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FDB6FC95-7C50-51C6-0746-CCCC8CE39707}"/>
              </a:ext>
            </a:extLst>
          </p:cNvPr>
          <p:cNvSpPr txBox="1">
            <a:spLocks/>
          </p:cNvSpPr>
          <p:nvPr/>
        </p:nvSpPr>
        <p:spPr>
          <a:xfrm>
            <a:off x="5181601" y="2198913"/>
            <a:ext cx="6368142" cy="402413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34950" indent="-234950">
              <a:buFont typeface="Calibri" panose="020F0502020204030204" pitchFamily="34" charset="0"/>
              <a:buChar char="•"/>
            </a:pPr>
            <a:r>
              <a:rPr lang="en-US" sz="1800" b="1" dirty="0"/>
              <a:t>The House </a:t>
            </a:r>
            <a:r>
              <a:rPr lang="en-US" sz="1800" dirty="0"/>
              <a:t>has released its Interior-Environment Appropriations Bill, which passed out of the full House Appropriations Committee on June 3, 2026.</a:t>
            </a:r>
          </a:p>
          <a:p>
            <a:pPr marL="234950" indent="-234950">
              <a:buFont typeface="Calibri" panose="020F0502020204030204" pitchFamily="34" charset="0"/>
              <a:buChar char="•"/>
            </a:pPr>
            <a:r>
              <a:rPr lang="en-US" sz="1800" dirty="0"/>
              <a:t>For the IHS, it provides $8.7 billion for IHS, including prior-year advance appropriations. </a:t>
            </a:r>
          </a:p>
          <a:p>
            <a:pPr marL="527558" lvl="1" indent="-234950">
              <a:buFont typeface="Calibri" panose="020F0502020204030204" pitchFamily="34" charset="0"/>
              <a:buChar char="•"/>
            </a:pPr>
            <a:r>
              <a:rPr lang="en-US" dirty="0"/>
              <a:t>This is an increase of $640 million above the enacted level. </a:t>
            </a:r>
          </a:p>
          <a:p>
            <a:pPr marL="234950" indent="-234950">
              <a:buFont typeface="Calibri" panose="020F0502020204030204" pitchFamily="34" charset="0"/>
              <a:buChar char="•"/>
            </a:pPr>
            <a:r>
              <a:rPr lang="en-US" sz="1800" dirty="0"/>
              <a:t>The bill would also provide $6.1 billion in FY 2028 advance appropriations. </a:t>
            </a:r>
          </a:p>
          <a:p>
            <a:pPr marL="234950" indent="-234950">
              <a:buFont typeface="Calibri" panose="020F0502020204030204" pitchFamily="34" charset="0"/>
              <a:buChar char="•"/>
            </a:pPr>
            <a:r>
              <a:rPr lang="en-US" sz="1800" dirty="0"/>
              <a:t>Finally, it provides full funding for CSC and section 105(l) leases.</a:t>
            </a:r>
          </a:p>
          <a:p>
            <a:pPr marL="234950" indent="-234950">
              <a:buFont typeface="Calibri" panose="020F0502020204030204" pitchFamily="34" charset="0"/>
              <a:buChar char="•"/>
            </a:pPr>
            <a:r>
              <a:rPr lang="en-US" sz="1800" b="1" dirty="0"/>
              <a:t>The Senate </a:t>
            </a:r>
            <a:r>
              <a:rPr lang="en-US" sz="1800" dirty="0"/>
              <a:t>has not yet released any of its appropriations bills, including for the IHS. This is due to a dispute over defense spending. </a:t>
            </a:r>
          </a:p>
        </p:txBody>
      </p:sp>
      <p:pic>
        <p:nvPicPr>
          <p:cNvPr id="6" name="Picture 2" descr="Hobbs Straus Dean &amp; Walker, LLP | NAFOA">
            <a:extLst>
              <a:ext uri="{FF2B5EF4-FFF2-40B4-BE49-F238E27FC236}">
                <a16:creationId xmlns:a16="http://schemas.microsoft.com/office/drawing/2014/main" id="{23657D2F-B236-D987-E9F3-730B608305D8}"/>
              </a:ext>
            </a:extLst>
          </p:cNvPr>
          <p:cNvPicPr>
            <a:picLocks noChangeAspect="1" noChangeArrowheads="1"/>
          </p:cNvPicPr>
          <p:nvPr/>
        </p:nvPicPr>
        <p:blipFill>
          <a:blip r:embed="rId3"/>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851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DD13D8-2D90-C173-1EB4-A3BB3321EAA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5D066AC-B81B-2028-2DDC-6EFF38994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51A9BE67-8F88-6C02-EEA4-190A7AE87C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F2601C-69DB-032D-9141-734C6CD61A4A}"/>
              </a:ext>
            </a:extLst>
          </p:cNvPr>
          <p:cNvSpPr>
            <a:spLocks noGrp="1"/>
          </p:cNvSpPr>
          <p:nvPr>
            <p:ph type="title"/>
          </p:nvPr>
        </p:nvSpPr>
        <p:spPr>
          <a:xfrm>
            <a:off x="5181601" y="634946"/>
            <a:ext cx="6368142" cy="1450757"/>
          </a:xfrm>
        </p:spPr>
        <p:txBody>
          <a:bodyPr vert="horz" lIns="91440" tIns="45720" rIns="91440" bIns="45720" rtlCol="0" anchor="b">
            <a:normAutofit/>
          </a:bodyPr>
          <a:lstStyle/>
          <a:p>
            <a:r>
              <a:rPr lang="en-US" kern="1200" spc="-50" baseline="0" dirty="0">
                <a:solidFill>
                  <a:schemeClr val="tx1">
                    <a:lumMod val="75000"/>
                    <a:lumOff val="25000"/>
                  </a:schemeClr>
                </a:solidFill>
                <a:latin typeface="+mj-lt"/>
                <a:ea typeface="+mj-ea"/>
                <a:cs typeface="+mj-cs"/>
              </a:rPr>
              <a:t>FY2027 Appropriations – Congress</a:t>
            </a:r>
          </a:p>
        </p:txBody>
      </p:sp>
      <p:pic>
        <p:nvPicPr>
          <p:cNvPr id="3" name="Picture 2" descr="Congress Indispensable | National Affairs">
            <a:extLst>
              <a:ext uri="{FF2B5EF4-FFF2-40B4-BE49-F238E27FC236}">
                <a16:creationId xmlns:a16="http://schemas.microsoft.com/office/drawing/2014/main" id="{9F6C8E65-29AB-BCE0-A0DB-BA705D9006DE}"/>
              </a:ext>
            </a:extLst>
          </p:cNvPr>
          <p:cNvPicPr>
            <a:picLocks noChangeAspect="1"/>
          </p:cNvPicPr>
          <p:nvPr/>
        </p:nvPicPr>
        <p:blipFill>
          <a:blip r:embed="rId2"/>
          <a:srcRect l="26027" t="-176" r="25366" b="177"/>
          <a:stretch>
            <a:fillRect/>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D2646165-1EF5-C841-6A84-97F0B1D89F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4B2B84CD-112D-91BE-4D97-A143A0292F33}"/>
              </a:ext>
            </a:extLst>
          </p:cNvPr>
          <p:cNvSpPr txBox="1">
            <a:spLocks/>
          </p:cNvSpPr>
          <p:nvPr/>
        </p:nvSpPr>
        <p:spPr>
          <a:xfrm>
            <a:off x="5181601" y="2198913"/>
            <a:ext cx="6368142" cy="4024139"/>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34950" marR="0" lvl="0" indent="-23495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a:tabLst/>
              <a:defRPr/>
            </a:pPr>
            <a:r>
              <a:rPr kumimoji="0" lang="en-US" sz="180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The House and Senate are nowhere near a compromise on appropriations, even as the fiscal year is set to end on September 30, 2026. </a:t>
            </a:r>
          </a:p>
          <a:p>
            <a:pPr marL="234950" marR="0" lvl="0" indent="-23495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a:tabLst/>
              <a:defRPr/>
            </a:pPr>
            <a:r>
              <a:rPr kumimoji="0" lang="en-US" sz="180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We expect that Congress will have to enact a continuing resolution to keep the government funded beyond the September 30 deadline to avoid a shutdown. </a:t>
            </a:r>
          </a:p>
          <a:p>
            <a:pPr marL="527558" lvl="1" indent="-234950">
              <a:spcBef>
                <a:spcPts val="1200"/>
              </a:spcBef>
              <a:spcAft>
                <a:spcPts val="200"/>
              </a:spcAft>
              <a:buClr>
                <a:srgbClr val="E48312"/>
              </a:buClr>
              <a:buSzPct val="100000"/>
              <a:buFont typeface="Calibri" panose="020F0502020204030204" pitchFamily="34" charset="0"/>
              <a:buChar char="•"/>
            </a:pPr>
            <a:r>
              <a:rPr kumimoji="0" lang="en-US" sz="160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Under this scenario, most government agencies will continue to operate at FY 2026 enacted levels until Congress passes a full-year appropriations bill. </a:t>
            </a:r>
          </a:p>
          <a:p>
            <a:pPr marL="527558" lvl="1" indent="-234950">
              <a:spcBef>
                <a:spcPts val="1200"/>
              </a:spcBef>
              <a:spcAft>
                <a:spcPts val="200"/>
              </a:spcAft>
              <a:buClr>
                <a:srgbClr val="E48312"/>
              </a:buClr>
              <a:buSzPct val="100000"/>
              <a:buFont typeface="Calibri" panose="020F0502020204030204" pitchFamily="34" charset="0"/>
              <a:buChar char="•"/>
            </a:pPr>
            <a:r>
              <a:rPr kumimoji="0" lang="en-US" sz="160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The IHS will be largely shielded from disruptions because of advance appropriations. </a:t>
            </a:r>
          </a:p>
          <a:p>
            <a:pPr marL="527558" lvl="1" indent="-234950">
              <a:spcBef>
                <a:spcPts val="1200"/>
              </a:spcBef>
              <a:spcAft>
                <a:spcPts val="200"/>
              </a:spcAft>
              <a:buClr>
                <a:srgbClr val="E48312"/>
              </a:buClr>
              <a:buSzPct val="100000"/>
              <a:buFont typeface="Calibri" panose="020F0502020204030204" pitchFamily="34" charset="0"/>
              <a:buChar char="•"/>
            </a:pPr>
            <a:r>
              <a:rPr kumimoji="0" lang="en-US" sz="160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Those accounts that do not receive advance appropriations (Electronic Health Records, the Indian Health Care Improvement Fund, Sanitation Facilities Construction, and Health Care Facilities Construction) would be funded by the continuing resolution.</a:t>
            </a:r>
          </a:p>
        </p:txBody>
      </p:sp>
      <p:pic>
        <p:nvPicPr>
          <p:cNvPr id="6" name="Picture 2" descr="Hobbs Straus Dean &amp; Walker, LLP | NAFOA">
            <a:extLst>
              <a:ext uri="{FF2B5EF4-FFF2-40B4-BE49-F238E27FC236}">
                <a16:creationId xmlns:a16="http://schemas.microsoft.com/office/drawing/2014/main" id="{946FBC7B-C5B2-8D6F-06F0-35A5E50B1957}"/>
              </a:ext>
            </a:extLst>
          </p:cNvPr>
          <p:cNvPicPr>
            <a:picLocks noChangeAspect="1" noChangeArrowheads="1"/>
          </p:cNvPicPr>
          <p:nvPr/>
        </p:nvPicPr>
        <p:blipFill>
          <a:blip r:embed="rId3"/>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127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E27FDDD-649A-17C2-0966-B46D71F54339}"/>
              </a:ext>
            </a:extLst>
          </p:cNvPr>
          <p:cNvSpPr>
            <a:spLocks noGrp="1"/>
          </p:cNvSpPr>
          <p:nvPr>
            <p:ph type="title"/>
          </p:nvPr>
        </p:nvSpPr>
        <p:spPr>
          <a:xfrm>
            <a:off x="492370" y="516835"/>
            <a:ext cx="3084844" cy="2103875"/>
          </a:xfrm>
        </p:spPr>
        <p:txBody>
          <a:bodyPr>
            <a:normAutofit/>
          </a:bodyPr>
          <a:lstStyle/>
          <a:p>
            <a:r>
              <a:rPr lang="en-US" sz="3600">
                <a:solidFill>
                  <a:srgbClr val="FFFFFF"/>
                </a:solidFill>
              </a:rPr>
              <a:t>Native Children’s Bill</a:t>
            </a:r>
          </a:p>
        </p:txBody>
      </p:sp>
      <p:sp>
        <p:nvSpPr>
          <p:cNvPr id="3" name="Content Placeholder 2">
            <a:extLst>
              <a:ext uri="{FF2B5EF4-FFF2-40B4-BE49-F238E27FC236}">
                <a16:creationId xmlns:a16="http://schemas.microsoft.com/office/drawing/2014/main" id="{921FF8DB-1A14-23E4-E620-0960BD011005}"/>
              </a:ext>
            </a:extLst>
          </p:cNvPr>
          <p:cNvSpPr>
            <a:spLocks noGrp="1"/>
          </p:cNvSpPr>
          <p:nvPr>
            <p:ph idx="1"/>
          </p:nvPr>
        </p:nvSpPr>
        <p:spPr>
          <a:xfrm>
            <a:off x="492371" y="2653800"/>
            <a:ext cx="3494428" cy="3335519"/>
          </a:xfrm>
        </p:spPr>
        <p:txBody>
          <a:bodyPr>
            <a:normAutofit/>
          </a:bodyPr>
          <a:lstStyle/>
          <a:p>
            <a:r>
              <a:rPr lang="en-US" sz="1600" dirty="0">
                <a:solidFill>
                  <a:srgbClr val="FFFFFF"/>
                </a:solidFill>
              </a:rPr>
              <a:t>On July 14, 2026, Senators Lisa Murkowski (R-AK) and Brian Schatz (D-HI) introduced the “Native Children’s Commission Implementation Act of 2026,” S.4976.</a:t>
            </a:r>
          </a:p>
          <a:p>
            <a:r>
              <a:rPr lang="en-US" sz="1600" dirty="0">
                <a:solidFill>
                  <a:srgbClr val="FFFFFF"/>
                </a:solidFill>
              </a:rPr>
              <a:t>The bill implements many of the recommendations of the 2024 Alyce Spotted Bear and Walter Soboleff Commission on Native Children Report.</a:t>
            </a:r>
          </a:p>
          <a:p>
            <a:r>
              <a:rPr lang="en-US" sz="1600" dirty="0">
                <a:solidFill>
                  <a:srgbClr val="FFFFFF"/>
                </a:solidFill>
              </a:rPr>
              <a:t>The scope of the bill is expansive and includes several Tribal health provisions.</a:t>
            </a:r>
          </a:p>
        </p:txBody>
      </p:sp>
      <p:pic>
        <p:nvPicPr>
          <p:cNvPr id="6" name="Picture 5" descr="Senate Indian Affairs Committee reports record legislative activity, major  funding gains in 2024">
            <a:extLst>
              <a:ext uri="{FF2B5EF4-FFF2-40B4-BE49-F238E27FC236}">
                <a16:creationId xmlns:a16="http://schemas.microsoft.com/office/drawing/2014/main" id="{3D23E957-FCA2-F26F-2C69-86850CA88AAF}"/>
              </a:ext>
            </a:extLst>
          </p:cNvPr>
          <p:cNvPicPr>
            <a:picLocks noChangeAspect="1"/>
          </p:cNvPicPr>
          <p:nvPr/>
        </p:nvPicPr>
        <p:blipFill>
          <a:blip r:embed="rId3"/>
          <a:srcRect l="17483" r="4160" b="-1"/>
          <a:stretch>
            <a:fillRect/>
          </a:stretch>
        </p:blipFill>
        <p:spPr>
          <a:xfrm>
            <a:off x="4075043" y="10"/>
            <a:ext cx="8111272" cy="6857990"/>
          </a:xfrm>
          <a:prstGeom prst="rect">
            <a:avLst/>
          </a:prstGeom>
        </p:spPr>
      </p:pic>
      <p:sp>
        <p:nvSpPr>
          <p:cNvPr id="15" name="Rectangle 14">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Picture 2" descr="Hobbs Straus Dean &amp; Walker, LLP | NAFOA">
            <a:extLst>
              <a:ext uri="{FF2B5EF4-FFF2-40B4-BE49-F238E27FC236}">
                <a16:creationId xmlns:a16="http://schemas.microsoft.com/office/drawing/2014/main" id="{7E420F80-B708-56D1-5E41-1738EF8EB19E}"/>
              </a:ext>
            </a:extLst>
          </p:cNvPr>
          <p:cNvPicPr>
            <a:picLocks noChangeAspect="1" noChangeArrowheads="1"/>
          </p:cNvPicPr>
          <p:nvPr/>
        </p:nvPicPr>
        <p:blipFill>
          <a:blip r:embed="rId4"/>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831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7B826-2459-0AA9-6980-43A8E9C41A40}"/>
              </a:ext>
            </a:extLst>
          </p:cNvPr>
          <p:cNvSpPr>
            <a:spLocks noGrp="1"/>
          </p:cNvSpPr>
          <p:nvPr>
            <p:ph type="title"/>
          </p:nvPr>
        </p:nvSpPr>
        <p:spPr/>
        <p:txBody>
          <a:bodyPr/>
          <a:lstStyle/>
          <a:p>
            <a:r>
              <a:rPr lang="en-US" dirty="0"/>
              <a:t>Native Children’s Bill</a:t>
            </a:r>
          </a:p>
        </p:txBody>
      </p:sp>
      <p:sp>
        <p:nvSpPr>
          <p:cNvPr id="3" name="Content Placeholder 2">
            <a:extLst>
              <a:ext uri="{FF2B5EF4-FFF2-40B4-BE49-F238E27FC236}">
                <a16:creationId xmlns:a16="http://schemas.microsoft.com/office/drawing/2014/main" id="{C23D79E6-43FF-6AB9-069B-51CE6E14E1F8}"/>
              </a:ext>
            </a:extLst>
          </p:cNvPr>
          <p:cNvSpPr>
            <a:spLocks noGrp="1"/>
          </p:cNvSpPr>
          <p:nvPr>
            <p:ph idx="1"/>
          </p:nvPr>
        </p:nvSpPr>
        <p:spPr/>
        <p:txBody>
          <a:bodyPr/>
          <a:lstStyle/>
          <a:p>
            <a:r>
              <a:rPr lang="en-US" dirty="0"/>
              <a:t>Health provisions include, but are not limited to:</a:t>
            </a:r>
          </a:p>
        </p:txBody>
      </p:sp>
      <p:graphicFrame>
        <p:nvGraphicFramePr>
          <p:cNvPr id="4" name="Diagram 3">
            <a:extLst>
              <a:ext uri="{FF2B5EF4-FFF2-40B4-BE49-F238E27FC236}">
                <a16:creationId xmlns:a16="http://schemas.microsoft.com/office/drawing/2014/main" id="{D1D152A1-AFA6-B436-10A1-F0BBD4846271}"/>
              </a:ext>
            </a:extLst>
          </p:cNvPr>
          <p:cNvGraphicFramePr/>
          <p:nvPr>
            <p:extLst>
              <p:ext uri="{D42A27DB-BD31-4B8C-83A1-F6EECF244321}">
                <p14:modId xmlns:p14="http://schemas.microsoft.com/office/powerpoint/2010/main" val="4174488448"/>
              </p:ext>
            </p:extLst>
          </p:nvPr>
        </p:nvGraphicFramePr>
        <p:xfrm>
          <a:off x="1155337" y="2259874"/>
          <a:ext cx="10058400" cy="3879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Hobbs Straus Dean &amp; Walker, LLP | NAFOA">
            <a:extLst>
              <a:ext uri="{FF2B5EF4-FFF2-40B4-BE49-F238E27FC236}">
                <a16:creationId xmlns:a16="http://schemas.microsoft.com/office/drawing/2014/main" id="{025D72FA-944D-72D0-0E64-F67B8B64DDEF}"/>
              </a:ext>
            </a:extLst>
          </p:cNvPr>
          <p:cNvPicPr>
            <a:picLocks noChangeAspect="1" noChangeArrowheads="1"/>
          </p:cNvPicPr>
          <p:nvPr/>
        </p:nvPicPr>
        <p:blipFill>
          <a:blip r:embed="rId7"/>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793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3480" y="990601"/>
            <a:ext cx="2225040" cy="746761"/>
          </a:xfrm>
        </p:spPr>
        <p:txBody>
          <a:bodyPr>
            <a:noAutofit/>
          </a:bodyPr>
          <a:lstStyle/>
          <a:p>
            <a:r>
              <a:rPr lang="en-US" sz="3600" b="1">
                <a:solidFill>
                  <a:schemeClr val="accent1"/>
                </a:solidFill>
                <a:effectLst>
                  <a:outerShdw blurRad="38100" dist="38100" dir="2700000" algn="tl">
                    <a:srgbClr val="000000">
                      <a:alpha val="43137"/>
                    </a:srgbClr>
                  </a:outerShdw>
                </a:effectLst>
              </a:rPr>
              <a:t>Questions?</a:t>
            </a:r>
            <a:endParaRPr lang="en-US" sz="3600" b="1"/>
          </a:p>
        </p:txBody>
      </p:sp>
      <p:sp>
        <p:nvSpPr>
          <p:cNvPr id="4" name="Content Placeholder 3"/>
          <p:cNvSpPr>
            <a:spLocks noGrp="1"/>
          </p:cNvSpPr>
          <p:nvPr>
            <p:ph idx="1"/>
          </p:nvPr>
        </p:nvSpPr>
        <p:spPr>
          <a:xfrm>
            <a:off x="2438401" y="1981201"/>
            <a:ext cx="7494963" cy="2786727"/>
          </a:xfrm>
        </p:spPr>
        <p:txBody>
          <a:bodyPr>
            <a:normAutofit/>
          </a:bodyPr>
          <a:lstStyle/>
          <a:p>
            <a:pPr marL="0" indent="0" algn="ctr">
              <a:spcBef>
                <a:spcPct val="0"/>
              </a:spcBef>
              <a:buNone/>
            </a:pPr>
            <a:endParaRPr lang="en-US" sz="2400" dirty="0"/>
          </a:p>
          <a:p>
            <a:pPr marL="0" indent="0">
              <a:spcBef>
                <a:spcPct val="0"/>
              </a:spcBef>
              <a:buNone/>
            </a:pPr>
            <a:r>
              <a:rPr lang="en-US" sz="2400" dirty="0"/>
              <a:t>Elliott Milhollin</a:t>
            </a:r>
          </a:p>
          <a:p>
            <a:pPr marL="0" indent="0">
              <a:spcBef>
                <a:spcPct val="0"/>
              </a:spcBef>
              <a:buNone/>
            </a:pPr>
            <a:r>
              <a:rPr lang="en-US" sz="2400" dirty="0"/>
              <a:t>Email:  </a:t>
            </a:r>
            <a:r>
              <a:rPr lang="en-US" sz="2400" dirty="0">
                <a:hlinkClick r:id="rId3"/>
              </a:rPr>
              <a:t>emilhollin@hobbsstraus.com</a:t>
            </a:r>
            <a:endParaRPr lang="en-US" sz="2400" dirty="0"/>
          </a:p>
          <a:p>
            <a:pPr marL="0" indent="0">
              <a:spcBef>
                <a:spcPct val="0"/>
              </a:spcBef>
              <a:buNone/>
            </a:pPr>
            <a:r>
              <a:rPr lang="en-US" sz="2400" dirty="0"/>
              <a:t>Phone:  (202) 822-8282</a:t>
            </a:r>
          </a:p>
          <a:p>
            <a:pPr marL="0" indent="0">
              <a:spcBef>
                <a:spcPct val="0"/>
              </a:spcBef>
              <a:spcAft>
                <a:spcPct val="0"/>
              </a:spcAft>
              <a:buNone/>
            </a:pPr>
            <a:endParaRPr lang="en-US" sz="2400" dirty="0">
              <a:ea typeface="Calibri" panose="020F0502020204030204" pitchFamily="34" charset="0"/>
            </a:endParaRPr>
          </a:p>
          <a:p>
            <a:pPr marL="0" indent="0">
              <a:spcBef>
                <a:spcPct val="0"/>
              </a:spcBef>
              <a:buNone/>
            </a:pPr>
            <a:endParaRPr lang="en-US" sz="2400" dirty="0"/>
          </a:p>
          <a:p>
            <a:pPr marL="0" indent="0" algn="ctr">
              <a:buNone/>
            </a:pPr>
            <a:endParaRPr lang="en-US" sz="2400" dirty="0"/>
          </a:p>
          <a:p>
            <a:pPr marL="0" indent="0" algn="ctr">
              <a:buNone/>
            </a:pPr>
            <a:endParaRPr lang="en-US" sz="2400" dirty="0"/>
          </a:p>
        </p:txBody>
      </p:sp>
      <p:sp>
        <p:nvSpPr>
          <p:cNvPr id="3" name="Slide Number Placeholder 2">
            <a:extLst>
              <a:ext uri="{FF2B5EF4-FFF2-40B4-BE49-F238E27FC236}">
                <a16:creationId xmlns:a16="http://schemas.microsoft.com/office/drawing/2014/main" id="{49E3B17B-7235-4922-AD38-685BE0EA3FA5}"/>
              </a:ext>
            </a:extLst>
          </p:cNvPr>
          <p:cNvSpPr>
            <a:spLocks noGrp="1"/>
          </p:cNvSpPr>
          <p:nvPr>
            <p:ph type="sldNum" sz="quarter" idx="12"/>
          </p:nvPr>
        </p:nvSpPr>
        <p:spPr/>
        <p:txBody>
          <a:bodyPr/>
          <a:lstStyle/>
          <a:p>
            <a:pPr defTabSz="914400">
              <a:spcBef>
                <a:spcPct val="0"/>
              </a:spcBef>
              <a:spcAft>
                <a:spcPct val="0"/>
              </a:spcAft>
              <a:defRPr/>
            </a:pPr>
            <a:fld id="{81AFDF4E-827F-427A-878E-6542E865605E}" type="slidenum">
              <a:rPr lang="en-US" sz="1200">
                <a:solidFill>
                  <a:prstClr val="black">
                    <a:tint val="75000"/>
                  </a:prstClr>
                </a:solidFill>
                <a:latin typeface="Calibri"/>
              </a:rPr>
              <a:pPr defTabSz="914400">
                <a:spcBef>
                  <a:spcPct val="0"/>
                </a:spcBef>
                <a:spcAft>
                  <a:spcPct val="0"/>
                </a:spcAft>
                <a:defRPr/>
              </a:pPr>
              <a:t>14</a:t>
            </a:fld>
            <a:endParaRPr lang="en-US" sz="1200">
              <a:solidFill>
                <a:prstClr val="black">
                  <a:tint val="75000"/>
                </a:prstClr>
              </a:solidFill>
              <a:latin typeface="Calibri"/>
            </a:endParaRPr>
          </a:p>
        </p:txBody>
      </p:sp>
      <p:sp>
        <p:nvSpPr>
          <p:cNvPr id="7" name="Rectangle 4"/>
          <p:cNvSpPr>
            <a:spLocks noChangeArrowheads="1"/>
          </p:cNvSpPr>
          <p:nvPr/>
        </p:nvSpPr>
        <p:spPr>
          <a:xfrm>
            <a:off x="2133600" y="5814537"/>
            <a:ext cx="69342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a:spcBef>
                <a:spcPct val="0"/>
              </a:spcBef>
              <a:spcAft>
                <a:spcPct val="0"/>
              </a:spcAft>
              <a:defRPr/>
            </a:pPr>
            <a:r>
              <a:rPr lang="en-US" sz="1400">
                <a:solidFill>
                  <a:prstClr val="black"/>
                </a:solidFill>
                <a:latin typeface="Calibri" pitchFamily="34" charset="0"/>
              </a:rPr>
              <a:t>   </a:t>
            </a:r>
          </a:p>
        </p:txBody>
      </p:sp>
      <p:pic>
        <p:nvPicPr>
          <p:cNvPr id="6" name="Picture 2" descr="Hobbs Straus Dean &amp; Walker, LLP | NAFOA">
            <a:extLst>
              <a:ext uri="{FF2B5EF4-FFF2-40B4-BE49-F238E27FC236}">
                <a16:creationId xmlns:a16="http://schemas.microsoft.com/office/drawing/2014/main" id="{66671AB3-494F-4B99-A11E-EA5C65999DBF}"/>
              </a:ext>
            </a:extLst>
          </p:cNvPr>
          <p:cNvPicPr>
            <a:picLocks noChangeAspect="1" noChangeArrowheads="1"/>
          </p:cNvPicPr>
          <p:nvPr/>
        </p:nvPicPr>
        <p:blipFill>
          <a:blip r:embed="rId4"/>
          <a:srcRect/>
          <a:stretch>
            <a:fillRect/>
          </a:stretch>
        </p:blipFill>
        <p:spPr>
          <a:xfrm>
            <a:off x="157093" y="5613649"/>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77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84E409-046E-734F-7D38-5ACA6F82BE42}"/>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57EAD7A-2CD6-4B11-FBD2-80B01513A7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3C74E07-016A-CC46-F3CE-956D2A820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AC1A94-908D-5CD4-4B91-41482095DDD0}"/>
              </a:ext>
            </a:extLst>
          </p:cNvPr>
          <p:cNvSpPr>
            <a:spLocks noGrp="1"/>
          </p:cNvSpPr>
          <p:nvPr>
            <p:ph type="title"/>
          </p:nvPr>
        </p:nvSpPr>
        <p:spPr>
          <a:xfrm>
            <a:off x="492370" y="516835"/>
            <a:ext cx="3084844" cy="2103875"/>
          </a:xfrm>
        </p:spPr>
        <p:txBody>
          <a:bodyPr>
            <a:normAutofit/>
          </a:bodyPr>
          <a:lstStyle/>
          <a:p>
            <a:r>
              <a:rPr lang="en-US" sz="3600" dirty="0">
                <a:solidFill>
                  <a:srgbClr val="FFFFFF"/>
                </a:solidFill>
              </a:rPr>
              <a:t>The One Big Beautiful Bill Act</a:t>
            </a:r>
          </a:p>
        </p:txBody>
      </p:sp>
      <p:sp>
        <p:nvSpPr>
          <p:cNvPr id="4" name="Content Placeholder 2">
            <a:extLst>
              <a:ext uri="{FF2B5EF4-FFF2-40B4-BE49-F238E27FC236}">
                <a16:creationId xmlns:a16="http://schemas.microsoft.com/office/drawing/2014/main" id="{B564658D-C7FD-EC15-04F5-651193EABF97}"/>
              </a:ext>
            </a:extLst>
          </p:cNvPr>
          <p:cNvSpPr>
            <a:spLocks noGrp="1"/>
          </p:cNvSpPr>
          <p:nvPr>
            <p:ph idx="1"/>
          </p:nvPr>
        </p:nvSpPr>
        <p:spPr>
          <a:xfrm>
            <a:off x="492371" y="2653800"/>
            <a:ext cx="3084844" cy="3335519"/>
          </a:xfrm>
        </p:spPr>
        <p:txBody>
          <a:bodyPr>
            <a:normAutofit lnSpcReduction="10000"/>
          </a:bodyPr>
          <a:lstStyle/>
          <a:p>
            <a:pPr marL="234950" indent="-234950">
              <a:buFont typeface="Arial" panose="020B0604020202020204" pitchFamily="34" charset="0"/>
              <a:buChar char="•"/>
            </a:pPr>
            <a:r>
              <a:rPr lang="en-US" sz="1600" dirty="0">
                <a:solidFill>
                  <a:srgbClr val="FFFFFF"/>
                </a:solidFill>
              </a:rPr>
              <a:t>On July 3, 2025, Congress passed H.R.1, the “One Big Beautiful Bill Act.” </a:t>
            </a:r>
          </a:p>
          <a:p>
            <a:pPr marL="234950" indent="-234950">
              <a:buFont typeface="Arial" panose="020B0604020202020204" pitchFamily="34" charset="0"/>
              <a:buChar char="•"/>
            </a:pPr>
            <a:r>
              <a:rPr lang="en-US" sz="1600" dirty="0">
                <a:solidFill>
                  <a:srgbClr val="FFFFFF"/>
                </a:solidFill>
              </a:rPr>
              <a:t>In general, the bill: </a:t>
            </a:r>
          </a:p>
          <a:p>
            <a:pPr marL="527558" lvl="1" indent="-234950">
              <a:buFont typeface="Arial" panose="020B0604020202020204" pitchFamily="34" charset="0"/>
              <a:buChar char="•"/>
            </a:pPr>
            <a:r>
              <a:rPr lang="en-US" sz="1600" dirty="0">
                <a:solidFill>
                  <a:srgbClr val="FFFFFF"/>
                </a:solidFill>
              </a:rPr>
              <a:t>reduces taxes, </a:t>
            </a:r>
          </a:p>
          <a:p>
            <a:pPr marL="527558" lvl="1" indent="-234950">
              <a:buFont typeface="Arial" panose="020B0604020202020204" pitchFamily="34" charset="0"/>
              <a:buChar char="•"/>
            </a:pPr>
            <a:r>
              <a:rPr lang="en-US" sz="1600" dirty="0">
                <a:solidFill>
                  <a:srgbClr val="FFFFFF"/>
                </a:solidFill>
              </a:rPr>
              <a:t>enacts reforms that will shrink Medicaid and SNAP, </a:t>
            </a:r>
          </a:p>
          <a:p>
            <a:pPr marL="527558" lvl="1" indent="-234950">
              <a:buFont typeface="Arial" panose="020B0604020202020204" pitchFamily="34" charset="0"/>
              <a:buChar char="•"/>
            </a:pPr>
            <a:r>
              <a:rPr lang="en-US" sz="1600" dirty="0">
                <a:solidFill>
                  <a:srgbClr val="FFFFFF"/>
                </a:solidFill>
              </a:rPr>
              <a:t>raises the debt ceiling by about $4 trillion,</a:t>
            </a:r>
          </a:p>
          <a:p>
            <a:pPr marL="527558" lvl="1" indent="-234950">
              <a:buFont typeface="Arial" panose="020B0604020202020204" pitchFamily="34" charset="0"/>
              <a:buChar char="•"/>
            </a:pPr>
            <a:r>
              <a:rPr lang="en-US" sz="1600" dirty="0">
                <a:solidFill>
                  <a:srgbClr val="FFFFFF"/>
                </a:solidFill>
              </a:rPr>
              <a:t>creates the Rural Hospital Transformation Program, and </a:t>
            </a:r>
          </a:p>
          <a:p>
            <a:pPr marL="527558" lvl="1" indent="-234950">
              <a:buFont typeface="Arial" panose="020B0604020202020204" pitchFamily="34" charset="0"/>
              <a:buChar char="•"/>
            </a:pPr>
            <a:r>
              <a:rPr lang="en-US" sz="1600" dirty="0">
                <a:solidFill>
                  <a:srgbClr val="FFFFFF"/>
                </a:solidFill>
              </a:rPr>
              <a:t>rescinds parts of the Inflation Reduction Act. </a:t>
            </a:r>
          </a:p>
        </p:txBody>
      </p:sp>
      <p:sp>
        <p:nvSpPr>
          <p:cNvPr id="21" name="Rectangle 20">
            <a:extLst>
              <a:ext uri="{FF2B5EF4-FFF2-40B4-BE49-F238E27FC236}">
                <a16:creationId xmlns:a16="http://schemas.microsoft.com/office/drawing/2014/main" id="{BE48527B-EE20-1195-49DD-A55A23909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24632B5-E1C7-0FFD-3DBE-E252C963255D}"/>
              </a:ext>
            </a:extLst>
          </p:cNvPr>
          <p:cNvPicPr>
            <a:picLocks noChangeAspect="1"/>
          </p:cNvPicPr>
          <p:nvPr/>
        </p:nvPicPr>
        <p:blipFill>
          <a:blip r:embed="rId3"/>
          <a:stretch>
            <a:fillRect/>
          </a:stretch>
        </p:blipFill>
        <p:spPr>
          <a:xfrm>
            <a:off x="4742017" y="1160140"/>
            <a:ext cx="6798082" cy="4537719"/>
          </a:xfrm>
          <a:prstGeom prst="rect">
            <a:avLst/>
          </a:prstGeom>
        </p:spPr>
      </p:pic>
      <p:pic>
        <p:nvPicPr>
          <p:cNvPr id="10" name="Picture 2" descr="Hobbs Straus Dean &amp; Walker, LLP | NAFOA">
            <a:extLst>
              <a:ext uri="{FF2B5EF4-FFF2-40B4-BE49-F238E27FC236}">
                <a16:creationId xmlns:a16="http://schemas.microsoft.com/office/drawing/2014/main" id="{7B4EEA7D-B89D-FCEF-CDE9-5D18BE5BD1A4}"/>
              </a:ext>
            </a:extLst>
          </p:cNvPr>
          <p:cNvPicPr>
            <a:picLocks noChangeAspect="1" noChangeArrowheads="1"/>
          </p:cNvPicPr>
          <p:nvPr/>
        </p:nvPicPr>
        <p:blipFill>
          <a:blip r:embed="rId4"/>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387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05378-6F2B-17A9-ABAD-76CA5DC88E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E41E8D-F52A-010E-FA71-D863C4265DEB}"/>
              </a:ext>
            </a:extLst>
          </p:cNvPr>
          <p:cNvSpPr>
            <a:spLocks noGrp="1"/>
          </p:cNvSpPr>
          <p:nvPr>
            <p:ph type="title"/>
          </p:nvPr>
        </p:nvSpPr>
        <p:spPr/>
        <p:txBody>
          <a:bodyPr/>
          <a:lstStyle/>
          <a:p>
            <a:r>
              <a:rPr lang="en-US" dirty="0"/>
              <a:t>Medicaid Reform</a:t>
            </a:r>
          </a:p>
        </p:txBody>
      </p:sp>
      <p:sp>
        <p:nvSpPr>
          <p:cNvPr id="3" name="Content Placeholder 2">
            <a:extLst>
              <a:ext uri="{FF2B5EF4-FFF2-40B4-BE49-F238E27FC236}">
                <a16:creationId xmlns:a16="http://schemas.microsoft.com/office/drawing/2014/main" id="{27AC2AAC-5EA7-DC99-96FA-D1FCE09575F0}"/>
              </a:ext>
            </a:extLst>
          </p:cNvPr>
          <p:cNvSpPr>
            <a:spLocks noGrp="1"/>
          </p:cNvSpPr>
          <p:nvPr>
            <p:ph idx="1"/>
          </p:nvPr>
        </p:nvSpPr>
        <p:spPr/>
        <p:txBody>
          <a:bodyPr/>
          <a:lstStyle/>
          <a:p>
            <a:r>
              <a:rPr lang="en-US" dirty="0"/>
              <a:t>The One Big Beautiful Bill Act implements several reforms to the Medicaid program. </a:t>
            </a:r>
            <a:r>
              <a:rPr lang="en-US" kern="0" dirty="0">
                <a:solidFill>
                  <a:schemeClr val="tx1"/>
                </a:solidFill>
                <a:cs typeface="Times New Roman" panose="02020603050405020304" pitchFamily="18" charset="0"/>
              </a:rPr>
              <a:t>AI/ANs are largely exempt from those changes. </a:t>
            </a:r>
          </a:p>
          <a:p>
            <a:endParaRPr lang="en-US" dirty="0"/>
          </a:p>
          <a:p>
            <a:endParaRPr lang="en-US" dirty="0"/>
          </a:p>
        </p:txBody>
      </p:sp>
      <p:graphicFrame>
        <p:nvGraphicFramePr>
          <p:cNvPr id="4" name="Table 3">
            <a:extLst>
              <a:ext uri="{FF2B5EF4-FFF2-40B4-BE49-F238E27FC236}">
                <a16:creationId xmlns:a16="http://schemas.microsoft.com/office/drawing/2014/main" id="{B211513B-79DF-CF45-4DCC-91A8F64B3EFC}"/>
              </a:ext>
            </a:extLst>
          </p:cNvPr>
          <p:cNvGraphicFramePr>
            <a:graphicFrameLocks noGrp="1"/>
          </p:cNvGraphicFramePr>
          <p:nvPr/>
        </p:nvGraphicFramePr>
        <p:xfrm>
          <a:off x="1227909" y="2554031"/>
          <a:ext cx="10058400" cy="3413760"/>
        </p:xfrm>
        <a:graphic>
          <a:graphicData uri="http://schemas.openxmlformats.org/drawingml/2006/table">
            <a:tbl>
              <a:tblPr firstRow="1" bandRow="1">
                <a:tableStyleId>{68D230F3-CF80-4859-8CE7-A43EE81993B5}</a:tableStyleId>
              </a:tblPr>
              <a:tblGrid>
                <a:gridCol w="2103120">
                  <a:extLst>
                    <a:ext uri="{9D8B030D-6E8A-4147-A177-3AD203B41FA5}">
                      <a16:colId xmlns:a16="http://schemas.microsoft.com/office/drawing/2014/main" val="152819902"/>
                    </a:ext>
                  </a:extLst>
                </a:gridCol>
                <a:gridCol w="4430435">
                  <a:extLst>
                    <a:ext uri="{9D8B030D-6E8A-4147-A177-3AD203B41FA5}">
                      <a16:colId xmlns:a16="http://schemas.microsoft.com/office/drawing/2014/main" val="1042170743"/>
                    </a:ext>
                  </a:extLst>
                </a:gridCol>
                <a:gridCol w="3524845">
                  <a:extLst>
                    <a:ext uri="{9D8B030D-6E8A-4147-A177-3AD203B41FA5}">
                      <a16:colId xmlns:a16="http://schemas.microsoft.com/office/drawing/2014/main" val="530583035"/>
                    </a:ext>
                  </a:extLst>
                </a:gridCol>
              </a:tblGrid>
              <a:tr h="370840">
                <a:tc>
                  <a:txBody>
                    <a:bodyPr/>
                    <a:lstStyle/>
                    <a:p>
                      <a:r>
                        <a:rPr lang="en-US" sz="2000" dirty="0"/>
                        <a:t>Medicaid Reform</a:t>
                      </a:r>
                    </a:p>
                  </a:txBody>
                  <a:tcPr/>
                </a:tc>
                <a:tc>
                  <a:txBody>
                    <a:bodyPr/>
                    <a:lstStyle/>
                    <a:p>
                      <a:r>
                        <a:rPr lang="en-US" sz="2000" dirty="0"/>
                        <a:t>General Impact</a:t>
                      </a:r>
                    </a:p>
                  </a:txBody>
                  <a:tcPr/>
                </a:tc>
                <a:tc>
                  <a:txBody>
                    <a:bodyPr/>
                    <a:lstStyle/>
                    <a:p>
                      <a:r>
                        <a:rPr lang="en-US" sz="2000" dirty="0"/>
                        <a:t>Tribal Exemption </a:t>
                      </a:r>
                    </a:p>
                  </a:txBody>
                  <a:tcPr/>
                </a:tc>
                <a:extLst>
                  <a:ext uri="{0D108BD9-81ED-4DB2-BD59-A6C34878D82A}">
                    <a16:rowId xmlns:a16="http://schemas.microsoft.com/office/drawing/2014/main" val="147129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t>Community Engagement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Beneficiaries must work or enroll in school at least part-time to maintain their coverage.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AI/ANs do not have to comply with work requirements.</a:t>
                      </a:r>
                    </a:p>
                  </a:txBody>
                  <a:tcPr anchor="ctr"/>
                </a:tc>
                <a:extLst>
                  <a:ext uri="{0D108BD9-81ED-4DB2-BD59-A6C34878D82A}">
                    <a16:rowId xmlns:a16="http://schemas.microsoft.com/office/drawing/2014/main" val="28215461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t>Six-Month Redeterminations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Beneficiaries will have their eligibility evaluated every six months, rather than annually.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Annual redeterminations are preserved for AI/</a:t>
                      </a:r>
                      <a:r>
                        <a:rPr lang="en-US" sz="2000" dirty="0" err="1"/>
                        <a:t>ANs.</a:t>
                      </a:r>
                      <a:endParaRPr lang="en-US" sz="2000" dirty="0"/>
                    </a:p>
                  </a:txBody>
                  <a:tcPr anchor="ctr"/>
                </a:tc>
                <a:extLst>
                  <a:ext uri="{0D108BD9-81ED-4DB2-BD59-A6C34878D82A}">
                    <a16:rowId xmlns:a16="http://schemas.microsoft.com/office/drawing/2014/main" val="33881520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1" dirty="0"/>
                        <a:t>Increased Cost-Sharing</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Beneficiaries over 100% federal poverty level will have increased cost-sharing responsibility.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AI/ANs remain exempt from all cost-sharing.</a:t>
                      </a:r>
                    </a:p>
                  </a:txBody>
                  <a:tcPr anchor="ctr"/>
                </a:tc>
                <a:extLst>
                  <a:ext uri="{0D108BD9-81ED-4DB2-BD59-A6C34878D82A}">
                    <a16:rowId xmlns:a16="http://schemas.microsoft.com/office/drawing/2014/main" val="3926243988"/>
                  </a:ext>
                </a:extLst>
              </a:tr>
            </a:tbl>
          </a:graphicData>
        </a:graphic>
      </p:graphicFrame>
      <p:pic>
        <p:nvPicPr>
          <p:cNvPr id="8" name="Picture 2" descr="Hobbs Straus Dean &amp; Walker, LLP | NAFOA">
            <a:extLst>
              <a:ext uri="{FF2B5EF4-FFF2-40B4-BE49-F238E27FC236}">
                <a16:creationId xmlns:a16="http://schemas.microsoft.com/office/drawing/2014/main" id="{5D52A09E-E53A-E7A1-853B-3D7ED4398A8F}"/>
              </a:ext>
            </a:extLst>
          </p:cNvPr>
          <p:cNvPicPr>
            <a:picLocks noChangeAspect="1" noChangeArrowheads="1"/>
          </p:cNvPicPr>
          <p:nvPr/>
        </p:nvPicPr>
        <p:blipFill>
          <a:blip r:embed="rId2"/>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926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9067-0002-547C-39AA-091804F0FC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58EB5-324D-13DD-7DB5-13355B564924}"/>
              </a:ext>
            </a:extLst>
          </p:cNvPr>
          <p:cNvSpPr>
            <a:spLocks noGrp="1"/>
          </p:cNvSpPr>
          <p:nvPr>
            <p:ph type="title"/>
          </p:nvPr>
        </p:nvSpPr>
        <p:spPr/>
        <p:txBody>
          <a:bodyPr>
            <a:normAutofit/>
          </a:bodyPr>
          <a:lstStyle/>
          <a:p>
            <a:r>
              <a:rPr lang="en-US" dirty="0"/>
              <a:t>Provider Taxes</a:t>
            </a:r>
          </a:p>
        </p:txBody>
      </p:sp>
      <p:sp>
        <p:nvSpPr>
          <p:cNvPr id="4" name="Content Placeholder 2">
            <a:extLst>
              <a:ext uri="{FF2B5EF4-FFF2-40B4-BE49-F238E27FC236}">
                <a16:creationId xmlns:a16="http://schemas.microsoft.com/office/drawing/2014/main" id="{CF37C4FA-1CFD-56B6-9607-AE3F90894E6B}"/>
              </a:ext>
            </a:extLst>
          </p:cNvPr>
          <p:cNvSpPr txBox="1">
            <a:spLocks/>
          </p:cNvSpPr>
          <p:nvPr/>
        </p:nvSpPr>
        <p:spPr>
          <a:xfrm>
            <a:off x="1097280" y="2094410"/>
            <a:ext cx="4998720" cy="375556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Font typeface="Arial" panose="020B0604020202020204" pitchFamily="34" charset="0"/>
              <a:buChar char="•"/>
            </a:pPr>
            <a:r>
              <a:rPr lang="en-US" sz="2400" dirty="0">
                <a:solidFill>
                  <a:schemeClr val="tx1"/>
                </a:solidFill>
                <a:cs typeface="Times New Roman" panose="02020603050405020304" pitchFamily="18" charset="0"/>
              </a:rPr>
              <a:t>The bill limits states’ ability to levy provider taxes. </a:t>
            </a:r>
          </a:p>
          <a:p>
            <a:pPr marL="914400" lvl="1" indent="-457200">
              <a:spcBef>
                <a:spcPts val="600"/>
              </a:spcBef>
            </a:pPr>
            <a:r>
              <a:rPr lang="en-US" sz="2200" dirty="0">
                <a:solidFill>
                  <a:schemeClr val="tx1"/>
                </a:solidFill>
                <a:cs typeface="Times New Roman" panose="02020603050405020304" pitchFamily="18" charset="0"/>
              </a:rPr>
              <a:t>The bill phases down provider taxes by 0.5% annually in states that have expanded Medicaid until it reaches 3.5% in 2031. </a:t>
            </a:r>
          </a:p>
          <a:p>
            <a:pPr marL="914400" lvl="1" indent="-457200">
              <a:spcBef>
                <a:spcPts val="600"/>
              </a:spcBef>
            </a:pPr>
            <a:r>
              <a:rPr lang="en-US" sz="2200" dirty="0">
                <a:solidFill>
                  <a:schemeClr val="tx1"/>
                </a:solidFill>
                <a:cs typeface="Times New Roman" panose="02020603050405020304" pitchFamily="18" charset="0"/>
              </a:rPr>
              <a:t>States that have not expanded Medicaid would have their provider taxes frozen at current rates.</a:t>
            </a:r>
            <a:r>
              <a:rPr lang="en-US" sz="2100" dirty="0">
                <a:solidFill>
                  <a:schemeClr val="tx1"/>
                </a:solidFill>
                <a:cs typeface="Times New Roman" panose="02020603050405020304" pitchFamily="18" charset="0"/>
              </a:rPr>
              <a:t> </a:t>
            </a:r>
            <a:endPar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p:txBody>
      </p:sp>
      <p:pic>
        <p:nvPicPr>
          <p:cNvPr id="13" name="Picture 2" descr="Hobbs Straus Dean &amp; Walker, LLP | NAFOA">
            <a:extLst>
              <a:ext uri="{FF2B5EF4-FFF2-40B4-BE49-F238E27FC236}">
                <a16:creationId xmlns:a16="http://schemas.microsoft.com/office/drawing/2014/main" id="{E39C7DB7-E17D-B7BC-8F0E-98A5E8A5CB3E}"/>
              </a:ext>
            </a:extLst>
          </p:cNvPr>
          <p:cNvPicPr>
            <a:picLocks noChangeAspect="1" noChangeArrowheads="1"/>
          </p:cNvPicPr>
          <p:nvPr/>
        </p:nvPicPr>
        <p:blipFill>
          <a:blip r:embed="rId2"/>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Chart 4">
            <a:extLst>
              <a:ext uri="{FF2B5EF4-FFF2-40B4-BE49-F238E27FC236}">
                <a16:creationId xmlns:a16="http://schemas.microsoft.com/office/drawing/2014/main" id="{C4DE6544-CED1-1A53-49DF-D268513D8CAF}"/>
              </a:ext>
            </a:extLst>
          </p:cNvPr>
          <p:cNvGraphicFramePr/>
          <p:nvPr>
            <p:extLst>
              <p:ext uri="{D42A27DB-BD31-4B8C-83A1-F6EECF244321}">
                <p14:modId xmlns:p14="http://schemas.microsoft.com/office/powerpoint/2010/main" val="3599364375"/>
              </p:ext>
            </p:extLst>
          </p:nvPr>
        </p:nvGraphicFramePr>
        <p:xfrm>
          <a:off x="6409509" y="1894457"/>
          <a:ext cx="5242560" cy="38890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2226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4869E-E93B-69B6-64E4-80FDE17A0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450E46-29FB-D176-EB30-BA13E25B6487}"/>
              </a:ext>
            </a:extLst>
          </p:cNvPr>
          <p:cNvSpPr>
            <a:spLocks noGrp="1"/>
          </p:cNvSpPr>
          <p:nvPr>
            <p:ph type="title"/>
          </p:nvPr>
        </p:nvSpPr>
        <p:spPr/>
        <p:txBody>
          <a:bodyPr>
            <a:normAutofit/>
          </a:bodyPr>
          <a:lstStyle/>
          <a:p>
            <a:r>
              <a:rPr lang="en-US" dirty="0"/>
              <a:t>Provider Taxes</a:t>
            </a:r>
          </a:p>
        </p:txBody>
      </p:sp>
      <p:sp>
        <p:nvSpPr>
          <p:cNvPr id="4" name="Content Placeholder 2">
            <a:extLst>
              <a:ext uri="{FF2B5EF4-FFF2-40B4-BE49-F238E27FC236}">
                <a16:creationId xmlns:a16="http://schemas.microsoft.com/office/drawing/2014/main" id="{5F9CA206-254B-478D-DC13-C6C890A2AEEF}"/>
              </a:ext>
            </a:extLst>
          </p:cNvPr>
          <p:cNvSpPr txBox="1">
            <a:spLocks/>
          </p:cNvSpPr>
          <p:nvPr/>
        </p:nvSpPr>
        <p:spPr>
          <a:xfrm>
            <a:off x="1097280" y="2094410"/>
            <a:ext cx="4998720" cy="375556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34950" marR="0" lvl="0" indent="-23495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States have used provider taxes to increase their revenue and expand the services they can cover. </a:t>
            </a:r>
          </a:p>
          <a:p>
            <a:pPr marL="234950" marR="0" lvl="0" indent="-23495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By capping the ability to tax providers, States may be forced to reduce the services or populations they cover. This could then limit the services that Tribal facilities can bill Medicaid for. </a:t>
            </a:r>
          </a:p>
          <a:p>
            <a:pPr marL="234950" marR="0" lvl="0" indent="-23495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Tribes can work with their states to exempt Tribal facilities from any reductions in coverage. </a:t>
            </a:r>
          </a:p>
          <a:p>
            <a:pPr marL="234950" marR="0" lvl="0" indent="-23495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p:txBody>
      </p:sp>
      <p:sp>
        <p:nvSpPr>
          <p:cNvPr id="9" name="Arrow: Down 8">
            <a:extLst>
              <a:ext uri="{FF2B5EF4-FFF2-40B4-BE49-F238E27FC236}">
                <a16:creationId xmlns:a16="http://schemas.microsoft.com/office/drawing/2014/main" id="{0EA40841-939D-838D-0A9E-74EE2D952EAA}"/>
              </a:ext>
            </a:extLst>
          </p:cNvPr>
          <p:cNvSpPr/>
          <p:nvPr/>
        </p:nvSpPr>
        <p:spPr>
          <a:xfrm rot="16200000">
            <a:off x="8805456" y="3780058"/>
            <a:ext cx="321122" cy="384267"/>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0" name="Diagram 9">
            <a:extLst>
              <a:ext uri="{FF2B5EF4-FFF2-40B4-BE49-F238E27FC236}">
                <a16:creationId xmlns:a16="http://schemas.microsoft.com/office/drawing/2014/main" id="{7D0CBE01-A7D2-7800-FFA6-BB03AA5CA97E}"/>
              </a:ext>
            </a:extLst>
          </p:cNvPr>
          <p:cNvGraphicFramePr/>
          <p:nvPr/>
        </p:nvGraphicFramePr>
        <p:xfrm>
          <a:off x="5902777" y="2529834"/>
          <a:ext cx="2926080" cy="292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a:extLst>
              <a:ext uri="{FF2B5EF4-FFF2-40B4-BE49-F238E27FC236}">
                <a16:creationId xmlns:a16="http://schemas.microsoft.com/office/drawing/2014/main" id="{25C46B2D-63B6-F676-B1BF-5EE955F3FD99}"/>
              </a:ext>
            </a:extLst>
          </p:cNvPr>
          <p:cNvGraphicFramePr/>
          <p:nvPr/>
        </p:nvGraphicFramePr>
        <p:xfrm>
          <a:off x="9103177" y="2529834"/>
          <a:ext cx="2926080" cy="29260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3" name="Picture 2" descr="Hobbs Straus Dean &amp; Walker, LLP | NAFOA">
            <a:extLst>
              <a:ext uri="{FF2B5EF4-FFF2-40B4-BE49-F238E27FC236}">
                <a16:creationId xmlns:a16="http://schemas.microsoft.com/office/drawing/2014/main" id="{9FB64959-44CE-7051-28A3-45A3FCF68A72}"/>
              </a:ext>
            </a:extLst>
          </p:cNvPr>
          <p:cNvPicPr>
            <a:picLocks noChangeAspect="1" noChangeArrowheads="1"/>
          </p:cNvPicPr>
          <p:nvPr/>
        </p:nvPicPr>
        <p:blipFill>
          <a:blip r:embed="rId12"/>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268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8FDE2-059E-42EA-651E-62D4710B49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CB7C28-A482-36F7-3D35-D03CA06734DE}"/>
              </a:ext>
            </a:extLst>
          </p:cNvPr>
          <p:cNvSpPr>
            <a:spLocks noGrp="1"/>
          </p:cNvSpPr>
          <p:nvPr>
            <p:ph type="title"/>
          </p:nvPr>
        </p:nvSpPr>
        <p:spPr/>
        <p:txBody>
          <a:bodyPr>
            <a:normAutofit/>
          </a:bodyPr>
          <a:lstStyle/>
          <a:p>
            <a:r>
              <a:rPr lang="en-US" dirty="0"/>
              <a:t>Medicaid Community Engagement Requirements – Interim Final Rule</a:t>
            </a:r>
          </a:p>
        </p:txBody>
      </p:sp>
      <p:sp>
        <p:nvSpPr>
          <p:cNvPr id="4" name="Content Placeholder 2">
            <a:extLst>
              <a:ext uri="{FF2B5EF4-FFF2-40B4-BE49-F238E27FC236}">
                <a16:creationId xmlns:a16="http://schemas.microsoft.com/office/drawing/2014/main" id="{40960444-0FE8-2FA7-B11F-02C5123B18B3}"/>
              </a:ext>
            </a:extLst>
          </p:cNvPr>
          <p:cNvSpPr txBox="1">
            <a:spLocks/>
          </p:cNvSpPr>
          <p:nvPr/>
        </p:nvSpPr>
        <p:spPr>
          <a:xfrm>
            <a:off x="1097280" y="2094410"/>
            <a:ext cx="9718766" cy="3755565"/>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34950" marR="0" lvl="0" indent="-23495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Issued June 3, 2026, and effective July 31, 2026</a:t>
            </a:r>
          </a:p>
          <a:p>
            <a:pPr marL="234950" marR="0" lvl="0" indent="-23495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Implements the new community engagement requirements, including the AI/AN exemption:</a:t>
            </a:r>
          </a:p>
          <a:p>
            <a:pPr marL="749808" marR="0" lvl="1" indent="-457200" algn="l" defTabSz="914400" rtl="0" eaLnBrk="1" fontAlgn="auto" latinLnBrk="0" hangingPunct="1">
              <a:lnSpc>
                <a:spcPct val="90000"/>
              </a:lnSpc>
              <a:spcBef>
                <a:spcPts val="200"/>
              </a:spcBef>
              <a:spcAft>
                <a:spcPts val="400"/>
              </a:spcAft>
              <a:buClr>
                <a:srgbClr val="E48312"/>
              </a:buClr>
              <a:buSzTx/>
              <a:buFont typeface="+mj-lt"/>
              <a:buAutoNum type="arabicPeriod"/>
              <a:tabLst/>
              <a:defRPr/>
            </a:pPr>
            <a:r>
              <a:rPr kumimoji="0" lang="en-US" sz="2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States must use existing sources of information, including eligibility systems, to verify AI/AN identity before requesting information from beneficiaries.</a:t>
            </a:r>
          </a:p>
          <a:p>
            <a:pPr marL="749808" marR="0" lvl="1" indent="-457200" algn="l" defTabSz="914400" rtl="0" eaLnBrk="1" fontAlgn="auto" latinLnBrk="0" hangingPunct="1">
              <a:lnSpc>
                <a:spcPct val="90000"/>
              </a:lnSpc>
              <a:spcBef>
                <a:spcPts val="200"/>
              </a:spcBef>
              <a:spcAft>
                <a:spcPts val="400"/>
              </a:spcAft>
              <a:buClr>
                <a:srgbClr val="E48312"/>
              </a:buClr>
              <a:buSzTx/>
              <a:buFont typeface="+mj-lt"/>
              <a:buAutoNum type="arabicPeriod"/>
              <a:tabLst/>
              <a:defRPr/>
            </a:pPr>
            <a:r>
              <a:rPr kumimoji="0" lang="en-US" sz="2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States should use existing Medicaid verification processes to verify AI/AN identity for community engagement requirements.</a:t>
            </a:r>
          </a:p>
          <a:p>
            <a:pPr marL="749808" marR="0" lvl="1" indent="-457200" algn="l" defTabSz="914400" rtl="0" eaLnBrk="1" fontAlgn="auto" latinLnBrk="0" hangingPunct="1">
              <a:lnSpc>
                <a:spcPct val="90000"/>
              </a:lnSpc>
              <a:spcBef>
                <a:spcPts val="200"/>
              </a:spcBef>
              <a:spcAft>
                <a:spcPts val="400"/>
              </a:spcAft>
              <a:buClr>
                <a:srgbClr val="E48312"/>
              </a:buClr>
              <a:buSzTx/>
              <a:buFont typeface="+mj-lt"/>
              <a:buAutoNum type="arabicPeriod"/>
              <a:tabLst/>
              <a:defRPr/>
            </a:pPr>
            <a:r>
              <a:rPr kumimoji="0" lang="en-US" sz="2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States should refrain from reverifying AI/AN identity once established.</a:t>
            </a:r>
          </a:p>
          <a:p>
            <a:pPr marL="749808" marR="0" lvl="1" indent="-457200" algn="l" defTabSz="914400" rtl="0" eaLnBrk="1" fontAlgn="auto" latinLnBrk="0" hangingPunct="1">
              <a:lnSpc>
                <a:spcPct val="90000"/>
              </a:lnSpc>
              <a:spcBef>
                <a:spcPts val="200"/>
              </a:spcBef>
              <a:spcAft>
                <a:spcPts val="400"/>
              </a:spcAft>
              <a:buClr>
                <a:srgbClr val="E48312"/>
              </a:buClr>
              <a:buSzTx/>
              <a:buFont typeface="+mj-lt"/>
              <a:buAutoNum type="arabicPeriod"/>
              <a:tabLst/>
              <a:defRPr/>
            </a:pPr>
            <a:r>
              <a:rPr kumimoji="0" lang="en-US" sz="24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States must conduct significant outreach to beneficiaries.</a:t>
            </a:r>
          </a:p>
          <a:p>
            <a:pPr marL="234950" marR="0" lvl="0" indent="-23495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p:txBody>
      </p:sp>
      <p:pic>
        <p:nvPicPr>
          <p:cNvPr id="8" name="Picture 2" descr="Hobbs Straus Dean &amp; Walker, LLP | NAFOA">
            <a:extLst>
              <a:ext uri="{FF2B5EF4-FFF2-40B4-BE49-F238E27FC236}">
                <a16:creationId xmlns:a16="http://schemas.microsoft.com/office/drawing/2014/main" id="{51DCB067-3152-EA0D-1ED2-7E6D9FC1ED90}"/>
              </a:ext>
            </a:extLst>
          </p:cNvPr>
          <p:cNvPicPr>
            <a:picLocks noChangeAspect="1" noChangeArrowheads="1"/>
          </p:cNvPicPr>
          <p:nvPr/>
        </p:nvPicPr>
        <p:blipFill>
          <a:blip r:embed="rId2"/>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214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EA4A5B-6120-C7BD-B540-9CB600297BC5}"/>
              </a:ext>
            </a:extLst>
          </p:cNvPr>
          <p:cNvSpPr>
            <a:spLocks noGrp="1"/>
          </p:cNvSpPr>
          <p:nvPr>
            <p:ph type="title"/>
          </p:nvPr>
        </p:nvSpPr>
        <p:spPr>
          <a:xfrm>
            <a:off x="477078" y="516835"/>
            <a:ext cx="3100136" cy="2103875"/>
          </a:xfrm>
        </p:spPr>
        <p:txBody>
          <a:bodyPr>
            <a:normAutofit/>
          </a:bodyPr>
          <a:lstStyle/>
          <a:p>
            <a:r>
              <a:rPr lang="en-US" sz="3600"/>
              <a:t>Mark Cruz Nominated to be IHS Director</a:t>
            </a:r>
          </a:p>
        </p:txBody>
      </p:sp>
      <p:cxnSp>
        <p:nvCxnSpPr>
          <p:cNvPr id="11" name="Straight Connector 10">
            <a:extLst>
              <a:ext uri="{FF2B5EF4-FFF2-40B4-BE49-F238E27FC236}">
                <a16:creationId xmlns:a16="http://schemas.microsoft.com/office/drawing/2014/main" id="{5A0A5CF6-407C-4691-8122-49DF69D00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927" y="2633962"/>
            <a:ext cx="27432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F6DC4C8-B499-6503-78B0-363E5D4FCC0F}"/>
              </a:ext>
            </a:extLst>
          </p:cNvPr>
          <p:cNvSpPr>
            <a:spLocks noGrp="1"/>
          </p:cNvSpPr>
          <p:nvPr>
            <p:ph idx="1"/>
          </p:nvPr>
        </p:nvSpPr>
        <p:spPr>
          <a:xfrm>
            <a:off x="492371" y="2736574"/>
            <a:ext cx="3084844" cy="3366047"/>
          </a:xfrm>
        </p:spPr>
        <p:txBody>
          <a:bodyPr>
            <a:normAutofit/>
          </a:bodyPr>
          <a:lstStyle/>
          <a:p>
            <a:pPr marL="234950" indent="-234950">
              <a:buFont typeface="Arial" panose="020B0604020202020204" pitchFamily="34" charset="0"/>
              <a:buChar char="•"/>
            </a:pPr>
            <a:r>
              <a:rPr lang="en-US" sz="1500"/>
              <a:t>On June 1, 2026, Mark Cruz was nominated to be Director of the Indian Health Service (IHS).</a:t>
            </a:r>
          </a:p>
          <a:p>
            <a:pPr marL="234950" indent="-234950">
              <a:buFont typeface="Arial" panose="020B0604020202020204" pitchFamily="34" charset="0"/>
              <a:buChar char="•"/>
            </a:pPr>
            <a:r>
              <a:rPr lang="en-US" sz="1500"/>
              <a:t>Mr. Cruz currently serves as Senior Advisor to Secretary of Health and Human Services Robert F. Kennedy Jr. He has indicated that he will continue in his role as Senior Advisor along with IHS Director. </a:t>
            </a:r>
          </a:p>
          <a:p>
            <a:pPr>
              <a:buFont typeface="Arial" panose="020B0604020202020204" pitchFamily="34" charset="0"/>
              <a:buChar char="•"/>
            </a:pPr>
            <a:endParaRPr lang="en-US" sz="1500"/>
          </a:p>
        </p:txBody>
      </p:sp>
      <p:pic>
        <p:nvPicPr>
          <p:cNvPr id="4" name="Picture 3" descr="Mark Cruz, a citizen of the Klamath Tribes, Sworn in as Senior Advisor to  HHS Secretary Robert F. Kennedy, Jr. - Native News Online">
            <a:extLst>
              <a:ext uri="{FF2B5EF4-FFF2-40B4-BE49-F238E27FC236}">
                <a16:creationId xmlns:a16="http://schemas.microsoft.com/office/drawing/2014/main" id="{CCE6A1E1-B59F-BC49-BE65-63B40BFD1B8B}"/>
              </a:ext>
            </a:extLst>
          </p:cNvPr>
          <p:cNvPicPr>
            <a:picLocks noChangeAspect="1"/>
          </p:cNvPicPr>
          <p:nvPr/>
        </p:nvPicPr>
        <p:blipFill>
          <a:blip r:embed="rId2"/>
          <a:srcRect l="10272" r="1022"/>
          <a:stretch>
            <a:fillRect/>
          </a:stretch>
        </p:blipFill>
        <p:spPr>
          <a:xfrm>
            <a:off x="4075043" y="10"/>
            <a:ext cx="8111272" cy="6857990"/>
          </a:xfrm>
          <a:prstGeom prst="rect">
            <a:avLst/>
          </a:prstGeom>
        </p:spPr>
      </p:pic>
      <p:pic>
        <p:nvPicPr>
          <p:cNvPr id="8" name="Picture 2" descr="Hobbs Straus Dean &amp; Walker, LLP | NAFOA">
            <a:extLst>
              <a:ext uri="{FF2B5EF4-FFF2-40B4-BE49-F238E27FC236}">
                <a16:creationId xmlns:a16="http://schemas.microsoft.com/office/drawing/2014/main" id="{27448B64-F814-1046-7E6F-5106D5A511CE}"/>
              </a:ext>
            </a:extLst>
          </p:cNvPr>
          <p:cNvPicPr>
            <a:picLocks noChangeAspect="1" noChangeArrowheads="1"/>
          </p:cNvPicPr>
          <p:nvPr/>
        </p:nvPicPr>
        <p:blipFill>
          <a:blip r:embed="rId3"/>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305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E14BB3-2F27-BB25-DEC9-372958C3BA7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2C23A-E606-EEA5-6182-31EC42C7E98F}"/>
              </a:ext>
            </a:extLst>
          </p:cNvPr>
          <p:cNvSpPr>
            <a:spLocks noGrp="1"/>
          </p:cNvSpPr>
          <p:nvPr>
            <p:ph type="title"/>
          </p:nvPr>
        </p:nvSpPr>
        <p:spPr>
          <a:xfrm>
            <a:off x="7859485" y="634946"/>
            <a:ext cx="3690257" cy="1450757"/>
          </a:xfrm>
        </p:spPr>
        <p:txBody>
          <a:bodyPr>
            <a:normAutofit/>
          </a:bodyPr>
          <a:lstStyle/>
          <a:p>
            <a:r>
              <a:rPr lang="en-US" sz="3400" dirty="0"/>
              <a:t>Mark Cruz Nominated to be IHS Director</a:t>
            </a:r>
          </a:p>
        </p:txBody>
      </p:sp>
      <p:pic>
        <p:nvPicPr>
          <p:cNvPr id="4" name="Picture 3" descr="IHS Director Nominee Mark Cruz Defends Dual Role as HHS Tribal Affairs  Advisor During Senate Confirmation Hearing - Native News Online">
            <a:extLst>
              <a:ext uri="{FF2B5EF4-FFF2-40B4-BE49-F238E27FC236}">
                <a16:creationId xmlns:a16="http://schemas.microsoft.com/office/drawing/2014/main" id="{5AF91F5C-54E4-DEF5-072E-35E5899311C3}"/>
              </a:ext>
            </a:extLst>
          </p:cNvPr>
          <p:cNvPicPr>
            <a:picLocks noChangeAspect="1"/>
          </p:cNvPicPr>
          <p:nvPr/>
        </p:nvPicPr>
        <p:blipFill>
          <a:blip r:embed="rId2"/>
          <a:srcRect l="22858" r="5873" b="1"/>
          <a:stretch>
            <a:fillRect/>
          </a:stretch>
        </p:blipFill>
        <p:spPr>
          <a:xfrm>
            <a:off x="633999" y="640081"/>
            <a:ext cx="6909801" cy="5314406"/>
          </a:xfrm>
          <a:prstGeom prst="rect">
            <a:avLst/>
          </a:prstGeom>
        </p:spPr>
      </p:pic>
      <p:cxnSp>
        <p:nvCxnSpPr>
          <p:cNvPr id="11" name="Straight Connector 10">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3575E82-9741-FFAC-D9FD-F8E99566EC4F}"/>
              </a:ext>
            </a:extLst>
          </p:cNvPr>
          <p:cNvSpPr>
            <a:spLocks noGrp="1"/>
          </p:cNvSpPr>
          <p:nvPr>
            <p:ph idx="1"/>
          </p:nvPr>
        </p:nvSpPr>
        <p:spPr>
          <a:xfrm>
            <a:off x="7859485" y="2198913"/>
            <a:ext cx="3690257" cy="3755565"/>
          </a:xfrm>
        </p:spPr>
        <p:txBody>
          <a:bodyPr>
            <a:normAutofit/>
          </a:bodyPr>
          <a:lstStyle/>
          <a:p>
            <a:pPr marL="234950" indent="-234950">
              <a:buFont typeface="Arial" panose="020B0604020202020204" pitchFamily="34" charset="0"/>
              <a:buChar char="•"/>
            </a:pPr>
            <a:r>
              <a:rPr lang="en-US" sz="1500" dirty="0"/>
              <a:t>The Senate Committee on Indian Affairs held Mr. Cruz’s nomination hearing on June 24, 2026. On July 22, 2026, the Committee held a markup and advanced Mr. Cruz’s nomination to the Senate floor.</a:t>
            </a:r>
          </a:p>
          <a:p>
            <a:pPr marL="234950" indent="-234950">
              <a:buFont typeface="Arial" panose="020B0604020202020204" pitchFamily="34" charset="0"/>
              <a:buChar char="•"/>
            </a:pPr>
            <a:r>
              <a:rPr lang="en-US" sz="1500" dirty="0"/>
              <a:t>Throughout the hearing, Mr. Cruz:</a:t>
            </a:r>
          </a:p>
          <a:p>
            <a:pPr marL="635508" lvl="1" indent="-342900">
              <a:buFont typeface="+mj-lt"/>
              <a:buAutoNum type="arabicPeriod"/>
            </a:pPr>
            <a:r>
              <a:rPr lang="en-US" sz="1500" dirty="0"/>
              <a:t>Emphasized collaboration with Congress and Tribal leaders</a:t>
            </a:r>
          </a:p>
          <a:p>
            <a:pPr marL="635508" lvl="1" indent="-342900">
              <a:buFont typeface="+mj-lt"/>
              <a:buAutoNum type="arabicPeriod"/>
            </a:pPr>
            <a:r>
              <a:rPr lang="en-US" sz="1500" dirty="0"/>
              <a:t>Characterized Tribal consultation as an ongoing process</a:t>
            </a:r>
          </a:p>
          <a:p>
            <a:pPr marL="635508" lvl="1" indent="-342900">
              <a:buFont typeface="+mj-lt"/>
              <a:buAutoNum type="arabicPeriod"/>
            </a:pPr>
            <a:r>
              <a:rPr lang="en-US" sz="1500" dirty="0"/>
              <a:t>Expressed support for strengthening coordination across </a:t>
            </a:r>
          </a:p>
          <a:p>
            <a:pPr marL="635508" lvl="1" indent="-342900">
              <a:buFont typeface="+mj-lt"/>
              <a:buAutoNum type="arabicPeriod"/>
            </a:pPr>
            <a:r>
              <a:rPr lang="en-US" sz="1500" dirty="0"/>
              <a:t>Stated his primary focus on improving patient care and Tribal health outcomes.</a:t>
            </a:r>
          </a:p>
          <a:p>
            <a:pPr>
              <a:buFont typeface="Arial" panose="020B0604020202020204" pitchFamily="34" charset="0"/>
              <a:buChar char="•"/>
            </a:pPr>
            <a:endParaRPr lang="en-US" sz="1400" dirty="0"/>
          </a:p>
          <a:p>
            <a:pPr>
              <a:buFont typeface="Arial" panose="020B0604020202020204" pitchFamily="34" charset="0"/>
              <a:buChar char="•"/>
            </a:pPr>
            <a:endParaRPr lang="en-US" sz="1400" dirty="0"/>
          </a:p>
        </p:txBody>
      </p:sp>
      <p:sp>
        <p:nvSpPr>
          <p:cNvPr id="13" name="Rectangle 12">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Rectangle 14">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8" name="Picture 2" descr="Hobbs Straus Dean &amp; Walker, LLP | NAFOA">
            <a:extLst>
              <a:ext uri="{FF2B5EF4-FFF2-40B4-BE49-F238E27FC236}">
                <a16:creationId xmlns:a16="http://schemas.microsoft.com/office/drawing/2014/main" id="{3F3B616D-2560-231D-120E-6722BEA63AFD}"/>
              </a:ext>
            </a:extLst>
          </p:cNvPr>
          <p:cNvPicPr>
            <a:picLocks noChangeAspect="1" noChangeArrowheads="1"/>
          </p:cNvPicPr>
          <p:nvPr/>
        </p:nvPicPr>
        <p:blipFill>
          <a:blip r:embed="rId3"/>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451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5710B4-D5CC-26D5-AA78-EFF395A15547}"/>
              </a:ext>
            </a:extLst>
          </p:cNvPr>
          <p:cNvSpPr>
            <a:spLocks noGrp="1"/>
          </p:cNvSpPr>
          <p:nvPr>
            <p:ph type="title"/>
          </p:nvPr>
        </p:nvSpPr>
        <p:spPr>
          <a:xfrm>
            <a:off x="477078" y="516835"/>
            <a:ext cx="3100136" cy="2103875"/>
          </a:xfrm>
        </p:spPr>
        <p:txBody>
          <a:bodyPr vert="horz" lIns="91440" tIns="45720" rIns="91440" bIns="45720" rtlCol="0" anchor="b">
            <a:normAutofit/>
          </a:bodyPr>
          <a:lstStyle/>
          <a:p>
            <a:r>
              <a:rPr lang="en-US" sz="3600" kern="1200" spc="-50" baseline="0">
                <a:solidFill>
                  <a:schemeClr val="tx1">
                    <a:lumMod val="75000"/>
                    <a:lumOff val="25000"/>
                  </a:schemeClr>
                </a:solidFill>
                <a:latin typeface="+mj-lt"/>
                <a:ea typeface="+mj-ea"/>
                <a:cs typeface="+mj-cs"/>
              </a:rPr>
              <a:t>FY2027 Appropriations – President’s Budget Request </a:t>
            </a:r>
          </a:p>
        </p:txBody>
      </p:sp>
      <p:cxnSp>
        <p:nvCxnSpPr>
          <p:cNvPr id="26" name="Straight Connector 25">
            <a:extLst>
              <a:ext uri="{FF2B5EF4-FFF2-40B4-BE49-F238E27FC236}">
                <a16:creationId xmlns:a16="http://schemas.microsoft.com/office/drawing/2014/main" id="{5A0A5CF6-407C-4691-8122-49DF69D00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0927" y="2633962"/>
            <a:ext cx="27432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758F6332-3BB7-DD79-F705-26DADEFAF7A3}"/>
              </a:ext>
            </a:extLst>
          </p:cNvPr>
          <p:cNvSpPr txBox="1">
            <a:spLocks/>
          </p:cNvSpPr>
          <p:nvPr/>
        </p:nvSpPr>
        <p:spPr>
          <a:xfrm>
            <a:off x="492371" y="2736574"/>
            <a:ext cx="3084844" cy="33660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34950" indent="-234950">
              <a:buFont typeface="Calibri" panose="020F0502020204030204" pitchFamily="34" charset="0"/>
              <a:buChar char="•"/>
            </a:pPr>
            <a:r>
              <a:rPr lang="en-US" sz="1800" dirty="0"/>
              <a:t>In general, the President’s Budget Request proposes modest increases or flat funding for all IHS accounts. </a:t>
            </a:r>
          </a:p>
          <a:p>
            <a:pPr marL="234950" indent="-234950">
              <a:buFont typeface="Calibri" panose="020F0502020204030204" pitchFamily="34" charset="0"/>
              <a:buChar char="•"/>
            </a:pPr>
            <a:r>
              <a:rPr lang="en-US" sz="1800" dirty="0"/>
              <a:t>The request also includes advance appropriations for FY 2028. </a:t>
            </a:r>
          </a:p>
          <a:p>
            <a:pPr marL="527558" lvl="1" indent="-234950">
              <a:buFont typeface="Calibri" panose="020F0502020204030204" pitchFamily="34" charset="0"/>
              <a:buChar char="•"/>
            </a:pPr>
            <a:r>
              <a:rPr lang="en-US" dirty="0"/>
              <a:t>This is an improvement over last year’s request, which failed to request advance appropriations.</a:t>
            </a:r>
          </a:p>
          <a:p>
            <a:pPr>
              <a:buFont typeface="Calibri" panose="020F0502020204030204" pitchFamily="34" charset="0"/>
              <a:buChar char="•"/>
            </a:pPr>
            <a:endParaRPr lang="en-US" sz="1800" dirty="0"/>
          </a:p>
          <a:p>
            <a:pPr>
              <a:buFont typeface="Calibri" panose="020F0502020204030204" pitchFamily="34" charset="0"/>
              <a:buChar char="•"/>
            </a:pPr>
            <a:endParaRPr lang="en-US" sz="1800" dirty="0"/>
          </a:p>
        </p:txBody>
      </p:sp>
      <p:pic>
        <p:nvPicPr>
          <p:cNvPr id="8" name="Picture 7" descr="The White House Tour - The White House and President's Park (U.S. National  Park Service)">
            <a:extLst>
              <a:ext uri="{FF2B5EF4-FFF2-40B4-BE49-F238E27FC236}">
                <a16:creationId xmlns:a16="http://schemas.microsoft.com/office/drawing/2014/main" id="{16A9936C-25CA-60B7-2B2D-D76F4726A07B}"/>
              </a:ext>
            </a:extLst>
          </p:cNvPr>
          <p:cNvPicPr>
            <a:picLocks noChangeAspect="1"/>
          </p:cNvPicPr>
          <p:nvPr/>
        </p:nvPicPr>
        <p:blipFill>
          <a:blip r:embed="rId2"/>
          <a:srcRect l="9425" r="11923"/>
          <a:stretch>
            <a:fillRect/>
          </a:stretch>
        </p:blipFill>
        <p:spPr>
          <a:xfrm>
            <a:off x="4075043" y="10"/>
            <a:ext cx="8111272" cy="6857990"/>
          </a:xfrm>
          <a:prstGeom prst="rect">
            <a:avLst/>
          </a:prstGeom>
        </p:spPr>
      </p:pic>
      <p:pic>
        <p:nvPicPr>
          <p:cNvPr id="5" name="Picture 2" descr="Hobbs Straus Dean &amp; Walker, LLP | NAFOA">
            <a:extLst>
              <a:ext uri="{FF2B5EF4-FFF2-40B4-BE49-F238E27FC236}">
                <a16:creationId xmlns:a16="http://schemas.microsoft.com/office/drawing/2014/main" id="{656C88F3-86C7-9E05-AF45-6AF31A89727E}"/>
              </a:ext>
            </a:extLst>
          </p:cNvPr>
          <p:cNvPicPr>
            <a:picLocks noChangeAspect="1" noChangeArrowheads="1"/>
          </p:cNvPicPr>
          <p:nvPr/>
        </p:nvPicPr>
        <p:blipFill>
          <a:blip r:embed="rId3"/>
          <a:srcRect/>
          <a:stretch>
            <a:fillRect/>
          </a:stretch>
        </p:blipFill>
        <p:spPr>
          <a:xfrm>
            <a:off x="52589" y="5783468"/>
            <a:ext cx="1053488"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4277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1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Uigh" typeface="Microsoft Uighur"/>
        <a:font script="Beng" typeface="Vrinda"/>
        <a:font script="Thai" typeface="Angsana New"/>
        <a:font script="Mlym" typeface="Kartika"/>
        <a:font script="Yiii" typeface="Microsoft Yi Baiti"/>
        <a:font script="Cher" typeface="Plantagenet Cherokee"/>
        <a:font script="Orya" typeface="Kalinga"/>
        <a:font script="Geor" typeface="Sylfaen"/>
        <a:font script="Gujr" typeface="Shruti"/>
        <a:font script="Viet" typeface="Times New Roman"/>
        <a:font script="Arab" typeface="Times New Roman"/>
        <a:font script="Hebr" typeface="Times New Roman"/>
        <a:font script="Telu" typeface="Gautami"/>
        <a:font script="Ethi" typeface="Nyala"/>
        <a:font script="Jpan" typeface="ＭＳ Ｐゴシック"/>
        <a:font script="Sinh" typeface="Iskoola Pota"/>
        <a:font script="Taml" typeface="Latha"/>
        <a:font script="Deva" typeface="Mangal"/>
        <a:font script="Knda" typeface="Tunga"/>
        <a:font script="Tibt" typeface="Microsoft Himalaya"/>
        <a:font script="Khmr" typeface="MoolBoran"/>
        <a:font script="Hant" typeface="新細明體"/>
        <a:font script="Laoo" typeface="DokChampa"/>
        <a:font script="Mong" typeface="Mongolian Baiti"/>
        <a:font script="Hans" typeface="宋体"/>
        <a:font script="Guru" typeface="Raavi"/>
        <a:font script="Thaa" typeface="MV Boli"/>
        <a:font script="Cans" typeface="Euphemia"/>
        <a:font script="Hang" typeface="맑은 고딕"/>
        <a:font script="Syrc" typeface="Estrangelo Edessa"/>
      </a:majorFont>
      <a:minorFont>
        <a:latin typeface="Calibri" panose="020F0502020204030204"/>
        <a:ea typeface=""/>
        <a:cs typeface=""/>
        <a:font script="Uigh" typeface="Microsoft Uighur"/>
        <a:font script="Beng" typeface="Vrinda"/>
        <a:font script="Thai" typeface="Cordia New"/>
        <a:font script="Mlym" typeface="Kartika"/>
        <a:font script="Yiii" typeface="Microsoft Yi Baiti"/>
        <a:font script="Cher" typeface="Plantagenet Cherokee"/>
        <a:font script="Orya" typeface="Kalinga"/>
        <a:font script="Geor" typeface="Sylfaen"/>
        <a:font script="Gujr" typeface="Shruti"/>
        <a:font script="Viet" typeface="Arial"/>
        <a:font script="Arab" typeface="Arial"/>
        <a:font script="Hebr" typeface="Arial"/>
        <a:font script="Telu" typeface="Gautami"/>
        <a:font script="Ethi" typeface="Nyala"/>
        <a:font script="Jpan" typeface="ＭＳ Ｐゴシック"/>
        <a:font script="Sinh" typeface="Iskoola Pota"/>
        <a:font script="Taml" typeface="Latha"/>
        <a:font script="Deva" typeface="Mangal"/>
        <a:font script="Knda" typeface="Tunga"/>
        <a:font script="Tibt" typeface="Microsoft Himalaya"/>
        <a:font script="Khmr" typeface="DaunPenh"/>
        <a:font script="Hant" typeface="新細明體"/>
        <a:font script="Laoo" typeface="DokChampa"/>
        <a:font script="Mong" typeface="Mongolian Baiti"/>
        <a:font script="Hans" typeface="宋体"/>
        <a:font script="Guru" typeface="Raavi"/>
        <a:font script="Thaa" typeface="MV Boli"/>
        <a:font script="Cans" typeface="Euphemia"/>
        <a:font script="Hang" typeface="맑은 고딕"/>
        <a:font script="Syrc" typeface="Estrangelo Edessa"/>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tileRect/>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tileRect/>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7778</TotalTime>
  <Words>1095</Words>
  <Application>Microsoft Office PowerPoint</Application>
  <PresentationFormat>Widescreen</PresentationFormat>
  <Paragraphs>112</Paragraphs>
  <Slides>14</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Calibri Light</vt:lpstr>
      <vt:lpstr>Times New Roman</vt:lpstr>
      <vt:lpstr>Retrospect</vt:lpstr>
      <vt:lpstr>1_Retrospect</vt:lpstr>
      <vt:lpstr> </vt:lpstr>
      <vt:lpstr>The One Big Beautiful Bill Act</vt:lpstr>
      <vt:lpstr>Medicaid Reform</vt:lpstr>
      <vt:lpstr>Provider Taxes</vt:lpstr>
      <vt:lpstr>Provider Taxes</vt:lpstr>
      <vt:lpstr>Medicaid Community Engagement Requirements – Interim Final Rule</vt:lpstr>
      <vt:lpstr>Mark Cruz Nominated to be IHS Director</vt:lpstr>
      <vt:lpstr>Mark Cruz Nominated to be IHS Director</vt:lpstr>
      <vt:lpstr>FY2027 Appropriations – President’s Budget Request </vt:lpstr>
      <vt:lpstr>FY2027 Appropriations – Congress</vt:lpstr>
      <vt:lpstr>FY2027 Appropriations – Congress</vt:lpstr>
      <vt:lpstr>Native Children’s Bill</vt:lpstr>
      <vt:lpstr>Native Children’s Bill</vt:lpstr>
      <vt:lpstr>Questions?</vt:lpstr>
    </vt:vector>
  </TitlesOfParts>
  <Company>Hobbs Straus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Medicaid Work for the Indian Health System</dc:title>
  <dc:creator>Elliott A. Milhollin</dc:creator>
  <cp:lastModifiedBy>HSDW</cp:lastModifiedBy>
  <cp:revision>293</cp:revision>
  <cp:lastPrinted>2022-09-22T17:29:06Z</cp:lastPrinted>
  <dcterms:created xsi:type="dcterms:W3CDTF">2018-09-13T21:20:51Z</dcterms:created>
  <dcterms:modified xsi:type="dcterms:W3CDTF">2026-07-28T14:27:12Z</dcterms:modified>
</cp:coreProperties>
</file>